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435" r:id="rId3"/>
    <p:sldId id="397" r:id="rId4"/>
    <p:sldId id="424" r:id="rId5"/>
    <p:sldId id="420" r:id="rId6"/>
    <p:sldId id="422" r:id="rId7"/>
    <p:sldId id="425" r:id="rId8"/>
    <p:sldId id="428" r:id="rId9"/>
    <p:sldId id="427" r:id="rId10"/>
    <p:sldId id="432" r:id="rId11"/>
    <p:sldId id="296" r:id="rId12"/>
    <p:sldId id="436" r:id="rId13"/>
    <p:sldId id="437" r:id="rId14"/>
    <p:sldId id="440" r:id="rId15"/>
    <p:sldId id="441" r:id="rId16"/>
    <p:sldId id="442" r:id="rId17"/>
    <p:sldId id="443" r:id="rId18"/>
    <p:sldId id="444" r:id="rId19"/>
    <p:sldId id="445" r:id="rId20"/>
    <p:sldId id="446" r:id="rId21"/>
    <p:sldId id="438" r:id="rId22"/>
    <p:sldId id="447" r:id="rId23"/>
    <p:sldId id="448" r:id="rId24"/>
    <p:sldId id="449" r:id="rId25"/>
    <p:sldId id="450" r:id="rId26"/>
    <p:sldId id="451" r:id="rId27"/>
  </p:sldIdLst>
  <p:sldSz cx="9144000" cy="6858000" type="screen4x3"/>
  <p:notesSz cx="7099300" cy="10234613"/>
  <p:custDataLst>
    <p:tags r:id="rId29"/>
  </p:custDataLst>
  <p:defaultTextStyle>
    <a:defPPr>
      <a:defRPr lang="it-I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FF"/>
    <a:srgbClr val="003300"/>
    <a:srgbClr val="000000"/>
    <a:srgbClr val="00FF00"/>
    <a:srgbClr val="FF9900"/>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8393F9-76DE-4EAA-BD02-F8814BF9BF2B}" v="1560" dt="2021-05-09T08:40:42.702"/>
    <p1510:client id="{81277B1F-D580-4E1F-8EB3-6D2193C4CD20}" v="4683" dt="2021-05-10T21:11:59.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4" autoAdjust="0"/>
    <p:restoredTop sz="99647" autoAdjust="0"/>
  </p:normalViewPr>
  <p:slideViewPr>
    <p:cSldViewPr>
      <p:cViewPr varScale="1">
        <p:scale>
          <a:sx n="86" d="100"/>
          <a:sy n="86" d="100"/>
        </p:scale>
        <p:origin x="136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3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536D22C-7A1C-4277-9F09-70C771516F72}"/>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lvl1pPr algn="l" defTabSz="954088" eaLnBrk="1" hangingPunct="1">
              <a:defRPr sz="1300"/>
            </a:lvl1pPr>
          </a:lstStyle>
          <a:p>
            <a:pPr>
              <a:defRPr/>
            </a:pPr>
            <a:endParaRPr lang="it-IT"/>
          </a:p>
        </p:txBody>
      </p:sp>
      <p:sp>
        <p:nvSpPr>
          <p:cNvPr id="4099" name="Rectangle 3">
            <a:extLst>
              <a:ext uri="{FF2B5EF4-FFF2-40B4-BE49-F238E27FC236}">
                <a16:creationId xmlns:a16="http://schemas.microsoft.com/office/drawing/2014/main" id="{41DE0240-5EB7-49A1-A779-7091829BE8DC}"/>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lvl1pPr algn="r" defTabSz="954088" eaLnBrk="1" hangingPunct="1">
              <a:defRPr sz="1300"/>
            </a:lvl1pPr>
          </a:lstStyle>
          <a:p>
            <a:pPr>
              <a:defRPr/>
            </a:pPr>
            <a:endParaRPr lang="it-IT"/>
          </a:p>
        </p:txBody>
      </p:sp>
      <p:sp>
        <p:nvSpPr>
          <p:cNvPr id="2052" name="Rectangle 4">
            <a:extLst>
              <a:ext uri="{FF2B5EF4-FFF2-40B4-BE49-F238E27FC236}">
                <a16:creationId xmlns:a16="http://schemas.microsoft.com/office/drawing/2014/main" id="{59AF5FE8-B9E2-4D04-B80E-D1A0841E8F88}"/>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51534B33-AEB2-4003-AD1E-C4946A20BB49}"/>
              </a:ext>
            </a:extLst>
          </p:cNvPr>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5335" tIns="47668" rIns="95335" bIns="47668"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4102" name="Rectangle 6">
            <a:extLst>
              <a:ext uri="{FF2B5EF4-FFF2-40B4-BE49-F238E27FC236}">
                <a16:creationId xmlns:a16="http://schemas.microsoft.com/office/drawing/2014/main" id="{E8349306-688F-486F-B5A7-ABE94C247D67}"/>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5335" tIns="47668" rIns="95335" bIns="47668" numCol="1" anchor="b" anchorCtr="0" compatLnSpc="1">
            <a:prstTxWarp prst="textNoShape">
              <a:avLst/>
            </a:prstTxWarp>
          </a:bodyPr>
          <a:lstStyle>
            <a:lvl1pPr algn="l" defTabSz="954088" eaLnBrk="1" hangingPunct="1">
              <a:defRPr sz="1300"/>
            </a:lvl1pPr>
          </a:lstStyle>
          <a:p>
            <a:pPr>
              <a:defRPr/>
            </a:pPr>
            <a:endParaRPr lang="it-IT"/>
          </a:p>
        </p:txBody>
      </p:sp>
      <p:sp>
        <p:nvSpPr>
          <p:cNvPr id="4103" name="Rectangle 7">
            <a:extLst>
              <a:ext uri="{FF2B5EF4-FFF2-40B4-BE49-F238E27FC236}">
                <a16:creationId xmlns:a16="http://schemas.microsoft.com/office/drawing/2014/main" id="{D3F2248A-99B6-4754-A0F0-703967BAA9D2}"/>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5335" tIns="47668" rIns="95335" bIns="47668" numCol="1" anchor="b" anchorCtr="0" compatLnSpc="1">
            <a:prstTxWarp prst="textNoShape">
              <a:avLst/>
            </a:prstTxWarp>
          </a:bodyPr>
          <a:lstStyle>
            <a:lvl1pPr algn="r" defTabSz="954088" eaLnBrk="1" hangingPunct="1">
              <a:defRPr sz="1300"/>
            </a:lvl1pPr>
          </a:lstStyle>
          <a:p>
            <a:fld id="{D8113177-51B6-4124-8A25-FCAEF079D436}" type="slidenum">
              <a:rPr lang="it-IT" altLang="en-US"/>
              <a:pPr/>
              <a:t>‹#›</a:t>
            </a:fld>
            <a:endParaRPr lang="it-IT"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36ABE219-BCB8-4102-8BD0-5CA30DD2B7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BB7CA9C-4B9A-46FF-A217-BC106B5733A8}" type="slidenum">
              <a:rPr lang="it-IT" altLang="en-US" sz="1300"/>
              <a:pPr>
                <a:spcBef>
                  <a:spcPct val="0"/>
                </a:spcBef>
              </a:pPr>
              <a:t>1</a:t>
            </a:fld>
            <a:endParaRPr lang="it-IT" altLang="en-US" sz="1300"/>
          </a:p>
        </p:txBody>
      </p:sp>
      <p:sp>
        <p:nvSpPr>
          <p:cNvPr id="4099" name="Rectangle 2">
            <a:extLst>
              <a:ext uri="{FF2B5EF4-FFF2-40B4-BE49-F238E27FC236}">
                <a16:creationId xmlns:a16="http://schemas.microsoft.com/office/drawing/2014/main" id="{CD5AA97F-DE66-4412-983C-C39F788E7047}"/>
              </a:ext>
            </a:extLst>
          </p:cNvPr>
          <p:cNvSpPr>
            <a:spLocks noGrp="1" noRot="1" noChangeAspect="1" noChangeArrowheads="1" noTextEdit="1"/>
          </p:cNvSpPr>
          <p:nvPr>
            <p:ph type="sldImg"/>
          </p:nvPr>
        </p:nvSpPr>
        <p:spPr>
          <a:xfrm>
            <a:off x="1046163" y="763588"/>
            <a:ext cx="5086350" cy="3814762"/>
          </a:xfrm>
          <a:solidFill>
            <a:srgbClr val="FFFFFF"/>
          </a:solidFill>
          <a:ln/>
        </p:spPr>
      </p:sp>
      <p:sp>
        <p:nvSpPr>
          <p:cNvPr id="4100" name="Rectangle 3">
            <a:extLst>
              <a:ext uri="{FF2B5EF4-FFF2-40B4-BE49-F238E27FC236}">
                <a16:creationId xmlns:a16="http://schemas.microsoft.com/office/drawing/2014/main" id="{2B5F8E8D-8FDF-4D95-AF13-4072E836B177}"/>
              </a:ext>
            </a:extLst>
          </p:cNvPr>
          <p:cNvSpPr>
            <a:spLocks noGrp="1" noChangeArrowheads="1"/>
          </p:cNvSpPr>
          <p:nvPr>
            <p:ph type="body" idx="1"/>
          </p:nvPr>
        </p:nvSpPr>
        <p:spPr>
          <a:xfrm>
            <a:off x="917575" y="4881563"/>
            <a:ext cx="5264150" cy="4576762"/>
          </a:xfrm>
          <a:solidFill>
            <a:srgbClr val="FFFFFF"/>
          </a:solidFill>
          <a:ln>
            <a:solidFill>
              <a:srgbClr val="000000"/>
            </a:solidFill>
          </a:ln>
        </p:spPr>
        <p:txBody>
          <a:bodyPr lIns="90310" tIns="45155" rIns="90310" bIns="45155"/>
          <a:lstStyle/>
          <a:p>
            <a:pPr eaLnBrk="1" hangingPunct="1"/>
            <a:r>
              <a:rPr lang="it-IT" altLang="en-US" sz="1600">
                <a:latin typeface="Arial" panose="020B0604020202020204" pitchFamily="34" charset="0"/>
              </a:rPr>
              <a:t>La tecnologia CMOS ha storicamente dimostrato di essere economicamente vincente tutte le volte che è in grado di soddisfare le specifiche per una particolare applicazione. La fiducia che questo sarà valido anche nel potenzialmente enorme mercato dei telefoni cellulari di prossima generazione ha motivato il presente lavoro. Questo lavoro è quindi focalizzato sul progetto di un ricevitore interamente integrato per lo standard Europeo dei telefoni cellulari di terza generazione, l’UMTS. Per ottenere questo risultato è stata seguita una metodologia di progetto integrata, si è partiti quindi dalle specifiche di ricezione e trasmissione per il terminale mobile previste dallo standard, sono state comparate diverse architetture di ricezione alternative e si è concluso con il progetto circuitale. Questa metodologia ha permesso la massima efficienza e flessibilità durante l’intero progetto del ricevitore.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CC99847-28AC-4457-9EE7-0F51B488E0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B14A13-7051-4F89-B109-830DDBFD6AB2}" type="slidenum">
              <a:rPr lang="it-IT" altLang="en-US" sz="1300"/>
              <a:pPr>
                <a:spcBef>
                  <a:spcPct val="0"/>
                </a:spcBef>
              </a:pPr>
              <a:t>10</a:t>
            </a:fld>
            <a:endParaRPr lang="it-IT" altLang="en-US" sz="1300"/>
          </a:p>
        </p:txBody>
      </p:sp>
      <p:sp>
        <p:nvSpPr>
          <p:cNvPr id="22531" name="Rectangle 2">
            <a:extLst>
              <a:ext uri="{FF2B5EF4-FFF2-40B4-BE49-F238E27FC236}">
                <a16:creationId xmlns:a16="http://schemas.microsoft.com/office/drawing/2014/main" id="{4E3761DE-2AB0-4E54-97A0-6B08D357E651}"/>
              </a:ext>
            </a:extLst>
          </p:cNvPr>
          <p:cNvSpPr>
            <a:spLocks noGrp="1" noRot="1" noChangeAspect="1" noChangeArrowheads="1" noTextEdit="1"/>
          </p:cNvSpPr>
          <p:nvPr>
            <p:ph type="sldImg"/>
          </p:nvPr>
        </p:nvSpPr>
        <p:spPr>
          <a:xfrm>
            <a:off x="992188" y="768350"/>
            <a:ext cx="5114925" cy="3836988"/>
          </a:xfrm>
          <a:ln/>
        </p:spPr>
      </p:sp>
      <p:sp>
        <p:nvSpPr>
          <p:cNvPr id="22532" name="Rectangle 3">
            <a:extLst>
              <a:ext uri="{FF2B5EF4-FFF2-40B4-BE49-F238E27FC236}">
                <a16:creationId xmlns:a16="http://schemas.microsoft.com/office/drawing/2014/main" id="{D470F2CD-8E8B-401C-99C6-78209CD0D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610341E8-8EC5-4CE3-9543-8933655F49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F8313C-6106-4732-BAAE-92306686EAA1}" type="slidenum">
              <a:rPr lang="it-IT" altLang="en-US" sz="1300"/>
              <a:pPr>
                <a:spcBef>
                  <a:spcPct val="0"/>
                </a:spcBef>
              </a:pPr>
              <a:t>2</a:t>
            </a:fld>
            <a:endParaRPr lang="it-IT" altLang="en-US" sz="1300"/>
          </a:p>
        </p:txBody>
      </p:sp>
      <p:sp>
        <p:nvSpPr>
          <p:cNvPr id="6147" name="Rectangle 2">
            <a:extLst>
              <a:ext uri="{FF2B5EF4-FFF2-40B4-BE49-F238E27FC236}">
                <a16:creationId xmlns:a16="http://schemas.microsoft.com/office/drawing/2014/main" id="{DA31E23E-45FD-4DCA-BB18-92DB64C2C71D}"/>
              </a:ext>
            </a:extLst>
          </p:cNvPr>
          <p:cNvSpPr>
            <a:spLocks noGrp="1" noRot="1" noChangeAspect="1" noChangeArrowheads="1" noTextEdit="1"/>
          </p:cNvSpPr>
          <p:nvPr>
            <p:ph type="sldImg"/>
          </p:nvPr>
        </p:nvSpPr>
        <p:spPr>
          <a:xfrm>
            <a:off x="992188" y="768350"/>
            <a:ext cx="5114925" cy="3836988"/>
          </a:xfrm>
          <a:ln/>
        </p:spPr>
      </p:sp>
      <p:sp>
        <p:nvSpPr>
          <p:cNvPr id="6148" name="Rectangle 3">
            <a:extLst>
              <a:ext uri="{FF2B5EF4-FFF2-40B4-BE49-F238E27FC236}">
                <a16:creationId xmlns:a16="http://schemas.microsoft.com/office/drawing/2014/main" id="{0CEA935A-06D8-4B03-9C0C-BF8052EE67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ABE820D-65E2-4757-8480-23C54D9501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49EDA5-3416-434D-820F-16AC63775444}" type="slidenum">
              <a:rPr lang="it-IT" altLang="en-US" sz="1300"/>
              <a:pPr>
                <a:spcBef>
                  <a:spcPct val="0"/>
                </a:spcBef>
              </a:pPr>
              <a:t>3</a:t>
            </a:fld>
            <a:endParaRPr lang="it-IT" altLang="en-US" sz="1300"/>
          </a:p>
        </p:txBody>
      </p:sp>
      <p:sp>
        <p:nvSpPr>
          <p:cNvPr id="8195" name="Rectangle 2">
            <a:extLst>
              <a:ext uri="{FF2B5EF4-FFF2-40B4-BE49-F238E27FC236}">
                <a16:creationId xmlns:a16="http://schemas.microsoft.com/office/drawing/2014/main" id="{4A7E90BC-F70F-4CCD-9BE8-1673E735B46D}"/>
              </a:ext>
            </a:extLst>
          </p:cNvPr>
          <p:cNvSpPr>
            <a:spLocks noGrp="1" noRot="1" noChangeAspect="1" noChangeArrowheads="1" noTextEdit="1"/>
          </p:cNvSpPr>
          <p:nvPr>
            <p:ph type="sldImg"/>
          </p:nvPr>
        </p:nvSpPr>
        <p:spPr>
          <a:xfrm>
            <a:off x="992188" y="768350"/>
            <a:ext cx="5114925" cy="3836988"/>
          </a:xfrm>
          <a:ln/>
        </p:spPr>
      </p:sp>
      <p:sp>
        <p:nvSpPr>
          <p:cNvPr id="8196" name="Rectangle 3">
            <a:extLst>
              <a:ext uri="{FF2B5EF4-FFF2-40B4-BE49-F238E27FC236}">
                <a16:creationId xmlns:a16="http://schemas.microsoft.com/office/drawing/2014/main" id="{FFA41E04-80E3-42DB-83B8-982134A029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43DA3C0A-CCED-4348-9BD9-5F658E6D1F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31F4F69-5AB0-420B-BEB3-830E9C173457}" type="slidenum">
              <a:rPr lang="it-IT" altLang="en-US" sz="1300"/>
              <a:pPr>
                <a:spcBef>
                  <a:spcPct val="0"/>
                </a:spcBef>
              </a:pPr>
              <a:t>4</a:t>
            </a:fld>
            <a:endParaRPr lang="it-IT" altLang="en-US" sz="1300"/>
          </a:p>
        </p:txBody>
      </p:sp>
      <p:sp>
        <p:nvSpPr>
          <p:cNvPr id="10243" name="Rectangle 2">
            <a:extLst>
              <a:ext uri="{FF2B5EF4-FFF2-40B4-BE49-F238E27FC236}">
                <a16:creationId xmlns:a16="http://schemas.microsoft.com/office/drawing/2014/main" id="{5E8C970C-D028-4377-A0B4-AD3D930BA4E0}"/>
              </a:ext>
            </a:extLst>
          </p:cNvPr>
          <p:cNvSpPr>
            <a:spLocks noGrp="1" noRot="1" noChangeAspect="1" noChangeArrowheads="1" noTextEdit="1"/>
          </p:cNvSpPr>
          <p:nvPr>
            <p:ph type="sldImg"/>
          </p:nvPr>
        </p:nvSpPr>
        <p:spPr>
          <a:xfrm>
            <a:off x="992188" y="768350"/>
            <a:ext cx="5114925" cy="3836988"/>
          </a:xfrm>
          <a:ln/>
        </p:spPr>
      </p:sp>
      <p:sp>
        <p:nvSpPr>
          <p:cNvPr id="10244" name="Rectangle 3">
            <a:extLst>
              <a:ext uri="{FF2B5EF4-FFF2-40B4-BE49-F238E27FC236}">
                <a16:creationId xmlns:a16="http://schemas.microsoft.com/office/drawing/2014/main" id="{16FDAB4B-505F-440A-A5C8-8640FCFC74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DDF7045A-E009-4157-85B1-F7881370B1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85200A-4B21-441E-97F3-E3377F7B0277}" type="slidenum">
              <a:rPr lang="it-IT" altLang="en-US" sz="1300"/>
              <a:pPr>
                <a:spcBef>
                  <a:spcPct val="0"/>
                </a:spcBef>
              </a:pPr>
              <a:t>5</a:t>
            </a:fld>
            <a:endParaRPr lang="it-IT" altLang="en-US" sz="1300"/>
          </a:p>
        </p:txBody>
      </p:sp>
      <p:sp>
        <p:nvSpPr>
          <p:cNvPr id="12291" name="Rectangle 2">
            <a:extLst>
              <a:ext uri="{FF2B5EF4-FFF2-40B4-BE49-F238E27FC236}">
                <a16:creationId xmlns:a16="http://schemas.microsoft.com/office/drawing/2014/main" id="{A6B3D4A7-DC17-42F3-BC47-EEBFDE707932}"/>
              </a:ext>
            </a:extLst>
          </p:cNvPr>
          <p:cNvSpPr>
            <a:spLocks noGrp="1" noRot="1" noChangeAspect="1" noChangeArrowheads="1" noTextEdit="1"/>
          </p:cNvSpPr>
          <p:nvPr>
            <p:ph type="sldImg"/>
          </p:nvPr>
        </p:nvSpPr>
        <p:spPr>
          <a:xfrm>
            <a:off x="992188" y="768350"/>
            <a:ext cx="5114925" cy="3836988"/>
          </a:xfrm>
          <a:ln/>
        </p:spPr>
      </p:sp>
      <p:sp>
        <p:nvSpPr>
          <p:cNvPr id="12292" name="Rectangle 3">
            <a:extLst>
              <a:ext uri="{FF2B5EF4-FFF2-40B4-BE49-F238E27FC236}">
                <a16:creationId xmlns:a16="http://schemas.microsoft.com/office/drawing/2014/main" id="{1F0D5E9D-41C8-4D9B-9108-48EC763AEA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B1D31637-0148-4A98-B4E7-3A5FDE37F1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6B234D-D06A-4275-9C1F-49C035337601}" type="slidenum">
              <a:rPr lang="it-IT" altLang="en-US" sz="1300"/>
              <a:pPr>
                <a:spcBef>
                  <a:spcPct val="0"/>
                </a:spcBef>
              </a:pPr>
              <a:t>6</a:t>
            </a:fld>
            <a:endParaRPr lang="it-IT" altLang="en-US" sz="1300"/>
          </a:p>
        </p:txBody>
      </p:sp>
      <p:sp>
        <p:nvSpPr>
          <p:cNvPr id="14339" name="Rectangle 2">
            <a:extLst>
              <a:ext uri="{FF2B5EF4-FFF2-40B4-BE49-F238E27FC236}">
                <a16:creationId xmlns:a16="http://schemas.microsoft.com/office/drawing/2014/main" id="{7F5B24E3-6495-4695-9E25-B5195BF3F451}"/>
              </a:ext>
            </a:extLst>
          </p:cNvPr>
          <p:cNvSpPr>
            <a:spLocks noGrp="1" noRot="1" noChangeAspect="1" noChangeArrowheads="1" noTextEdit="1"/>
          </p:cNvSpPr>
          <p:nvPr>
            <p:ph type="sldImg"/>
          </p:nvPr>
        </p:nvSpPr>
        <p:spPr>
          <a:xfrm>
            <a:off x="992188" y="768350"/>
            <a:ext cx="5114925" cy="3836988"/>
          </a:xfrm>
          <a:ln/>
        </p:spPr>
      </p:sp>
      <p:sp>
        <p:nvSpPr>
          <p:cNvPr id="14340" name="Rectangle 3">
            <a:extLst>
              <a:ext uri="{FF2B5EF4-FFF2-40B4-BE49-F238E27FC236}">
                <a16:creationId xmlns:a16="http://schemas.microsoft.com/office/drawing/2014/main" id="{67646B04-94D7-4851-AEC9-CA2C635892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A9D17E70-EFBC-45BD-9273-0B7030E9ED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319D71-7150-48D4-8188-5154260FD9CC}" type="slidenum">
              <a:rPr lang="it-IT" altLang="en-US" sz="1300"/>
              <a:pPr>
                <a:spcBef>
                  <a:spcPct val="0"/>
                </a:spcBef>
              </a:pPr>
              <a:t>7</a:t>
            </a:fld>
            <a:endParaRPr lang="it-IT" altLang="en-US" sz="1300"/>
          </a:p>
        </p:txBody>
      </p:sp>
      <p:sp>
        <p:nvSpPr>
          <p:cNvPr id="16387" name="Rectangle 2">
            <a:extLst>
              <a:ext uri="{FF2B5EF4-FFF2-40B4-BE49-F238E27FC236}">
                <a16:creationId xmlns:a16="http://schemas.microsoft.com/office/drawing/2014/main" id="{621D5303-2B7A-49D9-9FC0-6CD8C0F69D84}"/>
              </a:ext>
            </a:extLst>
          </p:cNvPr>
          <p:cNvSpPr>
            <a:spLocks noGrp="1" noRot="1" noChangeAspect="1" noChangeArrowheads="1" noTextEdit="1"/>
          </p:cNvSpPr>
          <p:nvPr>
            <p:ph type="sldImg"/>
          </p:nvPr>
        </p:nvSpPr>
        <p:spPr>
          <a:xfrm>
            <a:off x="992188" y="768350"/>
            <a:ext cx="5114925" cy="3836988"/>
          </a:xfrm>
          <a:ln/>
        </p:spPr>
      </p:sp>
      <p:sp>
        <p:nvSpPr>
          <p:cNvPr id="16388" name="Rectangle 3">
            <a:extLst>
              <a:ext uri="{FF2B5EF4-FFF2-40B4-BE49-F238E27FC236}">
                <a16:creationId xmlns:a16="http://schemas.microsoft.com/office/drawing/2014/main" id="{00F545DD-75DF-45A6-BCBC-64E70FD4F6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BBFE98FC-03BE-44BA-B907-E03F944A51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78AA6D-5B0D-4269-B1A9-0EF2D3A1CB71}" type="slidenum">
              <a:rPr lang="it-IT" altLang="en-US" sz="1300"/>
              <a:pPr>
                <a:spcBef>
                  <a:spcPct val="0"/>
                </a:spcBef>
              </a:pPr>
              <a:t>8</a:t>
            </a:fld>
            <a:endParaRPr lang="it-IT" altLang="en-US" sz="1300"/>
          </a:p>
        </p:txBody>
      </p:sp>
      <p:sp>
        <p:nvSpPr>
          <p:cNvPr id="18435" name="Rectangle 2">
            <a:extLst>
              <a:ext uri="{FF2B5EF4-FFF2-40B4-BE49-F238E27FC236}">
                <a16:creationId xmlns:a16="http://schemas.microsoft.com/office/drawing/2014/main" id="{61E12B19-DB54-48E4-B248-ADB2CF039169}"/>
              </a:ext>
            </a:extLst>
          </p:cNvPr>
          <p:cNvSpPr>
            <a:spLocks noGrp="1" noRot="1" noChangeAspect="1" noChangeArrowheads="1" noTextEdit="1"/>
          </p:cNvSpPr>
          <p:nvPr>
            <p:ph type="sldImg"/>
          </p:nvPr>
        </p:nvSpPr>
        <p:spPr>
          <a:xfrm>
            <a:off x="992188" y="768350"/>
            <a:ext cx="5114925" cy="3836988"/>
          </a:xfrm>
          <a:ln/>
        </p:spPr>
      </p:sp>
      <p:sp>
        <p:nvSpPr>
          <p:cNvPr id="18436" name="Rectangle 3">
            <a:extLst>
              <a:ext uri="{FF2B5EF4-FFF2-40B4-BE49-F238E27FC236}">
                <a16:creationId xmlns:a16="http://schemas.microsoft.com/office/drawing/2014/main" id="{4CA1C55B-605F-4B6C-A774-2359807A90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84E6BBE-BB20-456B-934D-3B221002BA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spcBef>
                <a:spcPct val="30000"/>
              </a:spcBef>
              <a:defRPr sz="1200">
                <a:solidFill>
                  <a:schemeClr val="tx1"/>
                </a:solidFill>
                <a:latin typeface="Times New Roman" panose="02020603050405020304" pitchFamily="18" charset="0"/>
              </a:defRPr>
            </a:lvl1pPr>
            <a:lvl2pPr marL="742950" indent="-285750" defTabSz="954088">
              <a:spcBef>
                <a:spcPct val="30000"/>
              </a:spcBef>
              <a:defRPr sz="1200">
                <a:solidFill>
                  <a:schemeClr val="tx1"/>
                </a:solidFill>
                <a:latin typeface="Times New Roman" panose="02020603050405020304" pitchFamily="18" charset="0"/>
              </a:defRPr>
            </a:lvl2pPr>
            <a:lvl3pPr marL="1143000" indent="-228600" defTabSz="954088">
              <a:spcBef>
                <a:spcPct val="30000"/>
              </a:spcBef>
              <a:defRPr sz="1200">
                <a:solidFill>
                  <a:schemeClr val="tx1"/>
                </a:solidFill>
                <a:latin typeface="Times New Roman" panose="02020603050405020304" pitchFamily="18" charset="0"/>
              </a:defRPr>
            </a:lvl3pPr>
            <a:lvl4pPr marL="1600200" indent="-228600" defTabSz="954088">
              <a:spcBef>
                <a:spcPct val="30000"/>
              </a:spcBef>
              <a:defRPr sz="1200">
                <a:solidFill>
                  <a:schemeClr val="tx1"/>
                </a:solidFill>
                <a:latin typeface="Times New Roman" panose="02020603050405020304" pitchFamily="18" charset="0"/>
              </a:defRPr>
            </a:lvl4pPr>
            <a:lvl5pPr marL="2057400" indent="-228600" defTabSz="954088">
              <a:spcBef>
                <a:spcPct val="30000"/>
              </a:spcBef>
              <a:defRPr sz="1200">
                <a:solidFill>
                  <a:schemeClr val="tx1"/>
                </a:solidFill>
                <a:latin typeface="Times New Roman" panose="02020603050405020304" pitchFamily="18" charset="0"/>
              </a:defRPr>
            </a:lvl5pPr>
            <a:lvl6pPr marL="2514600" indent="-228600" defTabSz="9540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540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540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540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3C4B87-1931-4FA5-A3D6-0EF0FAABA124}" type="slidenum">
              <a:rPr lang="it-IT" altLang="en-US" sz="1300"/>
              <a:pPr>
                <a:spcBef>
                  <a:spcPct val="0"/>
                </a:spcBef>
              </a:pPr>
              <a:t>9</a:t>
            </a:fld>
            <a:endParaRPr lang="it-IT" altLang="en-US" sz="1300"/>
          </a:p>
        </p:txBody>
      </p:sp>
      <p:sp>
        <p:nvSpPr>
          <p:cNvPr id="20483" name="Rectangle 2">
            <a:extLst>
              <a:ext uri="{FF2B5EF4-FFF2-40B4-BE49-F238E27FC236}">
                <a16:creationId xmlns:a16="http://schemas.microsoft.com/office/drawing/2014/main" id="{C953A160-DE27-471B-8916-C1FFB0B215E1}"/>
              </a:ext>
            </a:extLst>
          </p:cNvPr>
          <p:cNvSpPr>
            <a:spLocks noGrp="1" noRot="1" noChangeAspect="1" noChangeArrowheads="1" noTextEdit="1"/>
          </p:cNvSpPr>
          <p:nvPr>
            <p:ph type="sldImg"/>
          </p:nvPr>
        </p:nvSpPr>
        <p:spPr>
          <a:xfrm>
            <a:off x="992188" y="768350"/>
            <a:ext cx="5114925" cy="3836988"/>
          </a:xfrm>
          <a:ln/>
        </p:spPr>
      </p:sp>
      <p:sp>
        <p:nvSpPr>
          <p:cNvPr id="20484" name="Rectangle 3">
            <a:extLst>
              <a:ext uri="{FF2B5EF4-FFF2-40B4-BE49-F238E27FC236}">
                <a16:creationId xmlns:a16="http://schemas.microsoft.com/office/drawing/2014/main" id="{8BD6E996-BDA2-4E25-B8E5-072BDF42E3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002C1191-9888-4782-8E98-7D164A6EF9EA}"/>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0AD01389-62E4-4FFF-94EA-4C96C42CFBB2}"/>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918AF2DE-5C09-4934-8A07-0D2BB2A4BCC7}"/>
              </a:ext>
            </a:extLst>
          </p:cNvPr>
          <p:cNvSpPr>
            <a:spLocks noGrp="1" noChangeArrowheads="1"/>
          </p:cNvSpPr>
          <p:nvPr>
            <p:ph type="sldNum" sz="quarter" idx="12"/>
          </p:nvPr>
        </p:nvSpPr>
        <p:spPr>
          <a:ln/>
        </p:spPr>
        <p:txBody>
          <a:bodyPr/>
          <a:lstStyle>
            <a:lvl1pPr>
              <a:defRPr/>
            </a:lvl1pPr>
          </a:lstStyle>
          <a:p>
            <a:fld id="{7C992815-FDC8-4B3A-A19F-55C31AE41B89}" type="slidenum">
              <a:rPr lang="it-IT" altLang="en-US"/>
              <a:pPr/>
              <a:t>‹#›</a:t>
            </a:fld>
            <a:endParaRPr lang="it-IT" altLang="en-US"/>
          </a:p>
        </p:txBody>
      </p:sp>
    </p:spTree>
    <p:extLst>
      <p:ext uri="{BB962C8B-B14F-4D97-AF65-F5344CB8AC3E}">
        <p14:creationId xmlns:p14="http://schemas.microsoft.com/office/powerpoint/2010/main" val="1531191056"/>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5DB6F0FD-871E-4750-8FB2-E7D67433094C}"/>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C2E2EE05-8912-4735-B4E2-613D4649D9F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503F81DE-8145-4B2D-B058-939DBEA09520}"/>
              </a:ext>
            </a:extLst>
          </p:cNvPr>
          <p:cNvSpPr>
            <a:spLocks noGrp="1" noChangeArrowheads="1"/>
          </p:cNvSpPr>
          <p:nvPr>
            <p:ph type="sldNum" sz="quarter" idx="12"/>
          </p:nvPr>
        </p:nvSpPr>
        <p:spPr>
          <a:ln/>
        </p:spPr>
        <p:txBody>
          <a:bodyPr/>
          <a:lstStyle>
            <a:lvl1pPr>
              <a:defRPr/>
            </a:lvl1pPr>
          </a:lstStyle>
          <a:p>
            <a:fld id="{B7603FE7-66CD-4312-A2BF-ABA5755CF9EB}" type="slidenum">
              <a:rPr lang="it-IT" altLang="en-US"/>
              <a:pPr/>
              <a:t>‹#›</a:t>
            </a:fld>
            <a:endParaRPr lang="it-IT" altLang="en-US"/>
          </a:p>
        </p:txBody>
      </p:sp>
    </p:spTree>
    <p:extLst>
      <p:ext uri="{BB962C8B-B14F-4D97-AF65-F5344CB8AC3E}">
        <p14:creationId xmlns:p14="http://schemas.microsoft.com/office/powerpoint/2010/main" val="764894065"/>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7947B3BC-EC63-44CD-BB03-D40B2724255A}"/>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E60BAC79-AA1F-4D12-B20D-9C1A9C9403B1}"/>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643B96CD-C05C-4488-B303-3D617B71EE75}"/>
              </a:ext>
            </a:extLst>
          </p:cNvPr>
          <p:cNvSpPr>
            <a:spLocks noGrp="1" noChangeArrowheads="1"/>
          </p:cNvSpPr>
          <p:nvPr>
            <p:ph type="sldNum" sz="quarter" idx="12"/>
          </p:nvPr>
        </p:nvSpPr>
        <p:spPr>
          <a:ln/>
        </p:spPr>
        <p:txBody>
          <a:bodyPr/>
          <a:lstStyle>
            <a:lvl1pPr>
              <a:defRPr/>
            </a:lvl1pPr>
          </a:lstStyle>
          <a:p>
            <a:fld id="{1F0FE448-F5DC-4F5C-B470-E42EEAC17A0B}" type="slidenum">
              <a:rPr lang="it-IT" altLang="en-US"/>
              <a:pPr/>
              <a:t>‹#›</a:t>
            </a:fld>
            <a:endParaRPr lang="it-IT" altLang="en-US"/>
          </a:p>
        </p:txBody>
      </p:sp>
    </p:spTree>
    <p:extLst>
      <p:ext uri="{BB962C8B-B14F-4D97-AF65-F5344CB8AC3E}">
        <p14:creationId xmlns:p14="http://schemas.microsoft.com/office/powerpoint/2010/main" val="2214196313"/>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olo e  contenuto 4">
    <p:spTree>
      <p:nvGrpSpPr>
        <p:cNvPr id="1" name=""/>
        <p:cNvGrpSpPr/>
        <p:nvPr/>
      </p:nvGrpSpPr>
      <p:grpSpPr>
        <a:xfrm>
          <a:off x="0" y="0"/>
          <a:ext cx="0" cy="0"/>
          <a:chOff x="0" y="0"/>
          <a:chExt cx="0" cy="0"/>
        </a:xfrm>
      </p:grpSpPr>
      <p:sp>
        <p:nvSpPr>
          <p:cNvPr id="2" name="Titolo 1"/>
          <p:cNvSpPr>
            <a:spLocks noGrp="1"/>
          </p:cNvSpPr>
          <p:nvPr>
            <p:ph type="title" sz="quarter"/>
          </p:nvPr>
        </p:nvSpPr>
        <p:spPr>
          <a:xfrm>
            <a:off x="685800" y="609600"/>
            <a:ext cx="7772400" cy="1143000"/>
          </a:xfrm>
        </p:spPr>
        <p:txBody>
          <a:bodyPr/>
          <a:lstStyle/>
          <a:p>
            <a:r>
              <a:rPr lang="it-IT"/>
              <a:t>Fare clic per modificare lo stile del titolo</a:t>
            </a:r>
          </a:p>
        </p:txBody>
      </p:sp>
      <p:sp>
        <p:nvSpPr>
          <p:cNvPr id="3" name="Segnaposto contenuto 2"/>
          <p:cNvSpPr>
            <a:spLocks noGrp="1"/>
          </p:cNvSpPr>
          <p:nvPr>
            <p:ph sz="quarter" idx="1"/>
          </p:nvPr>
        </p:nvSpPr>
        <p:spPr>
          <a:xfrm>
            <a:off x="6858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858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contenuto 5"/>
          <p:cNvSpPr>
            <a:spLocks noGrp="1"/>
          </p:cNvSpPr>
          <p:nvPr>
            <p:ph sz="quarter" idx="4"/>
          </p:nvPr>
        </p:nvSpPr>
        <p:spPr>
          <a:xfrm>
            <a:off x="46482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6A4F7733-0D1C-45D0-8157-22AD3F5E8B33}"/>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16FC8CC5-4FFA-4B2B-9042-C6063BD96C41}"/>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1F9E432F-6A9B-4344-A8F7-B6F2AAA544AA}"/>
              </a:ext>
            </a:extLst>
          </p:cNvPr>
          <p:cNvSpPr>
            <a:spLocks noGrp="1" noChangeArrowheads="1"/>
          </p:cNvSpPr>
          <p:nvPr>
            <p:ph type="sldNum" sz="quarter" idx="12"/>
          </p:nvPr>
        </p:nvSpPr>
        <p:spPr>
          <a:ln/>
        </p:spPr>
        <p:txBody>
          <a:bodyPr/>
          <a:lstStyle>
            <a:lvl1pPr>
              <a:defRPr/>
            </a:lvl1pPr>
          </a:lstStyle>
          <a:p>
            <a:fld id="{B26F6BEC-D8F1-4D90-9FE1-805220E539ED}" type="slidenum">
              <a:rPr lang="it-IT" altLang="en-US"/>
              <a:pPr/>
              <a:t>‹#›</a:t>
            </a:fld>
            <a:endParaRPr lang="it-IT" altLang="en-US"/>
          </a:p>
        </p:txBody>
      </p:sp>
    </p:spTree>
    <p:extLst>
      <p:ext uri="{BB962C8B-B14F-4D97-AF65-F5344CB8AC3E}">
        <p14:creationId xmlns:p14="http://schemas.microsoft.com/office/powerpoint/2010/main" val="1836664664"/>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olo, contenu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85800" y="609600"/>
            <a:ext cx="7772400" cy="1143000"/>
          </a:xfrm>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4648200" y="19812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4648200" y="4114800"/>
            <a:ext cx="3810000" cy="1981200"/>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AB678850-DCA5-42E8-BF58-4F00AAB015AE}"/>
              </a:ext>
            </a:extLst>
          </p:cNvPr>
          <p:cNvSpPr>
            <a:spLocks noGrp="1" noChangeArrowheads="1"/>
          </p:cNvSpPr>
          <p:nvPr>
            <p:ph type="dt" sz="half" idx="10"/>
          </p:nvPr>
        </p:nvSpPr>
        <p:spPr>
          <a:ln/>
        </p:spPr>
        <p:txBody>
          <a:bodyPr/>
          <a:lstStyle>
            <a:lvl1pPr>
              <a:defRPr/>
            </a:lvl1pPr>
          </a:lstStyle>
          <a:p>
            <a:pPr>
              <a:defRPr/>
            </a:pPr>
            <a:endParaRPr lang="it-IT"/>
          </a:p>
        </p:txBody>
      </p:sp>
      <p:sp>
        <p:nvSpPr>
          <p:cNvPr id="7" name="Rectangle 5">
            <a:extLst>
              <a:ext uri="{FF2B5EF4-FFF2-40B4-BE49-F238E27FC236}">
                <a16:creationId xmlns:a16="http://schemas.microsoft.com/office/drawing/2014/main" id="{8CC36AC9-471B-4753-9610-9509A38384D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8" name="Rectangle 6">
            <a:extLst>
              <a:ext uri="{FF2B5EF4-FFF2-40B4-BE49-F238E27FC236}">
                <a16:creationId xmlns:a16="http://schemas.microsoft.com/office/drawing/2014/main" id="{6E075B32-B332-41AF-A4EA-1F5ECA9BABBA}"/>
              </a:ext>
            </a:extLst>
          </p:cNvPr>
          <p:cNvSpPr>
            <a:spLocks noGrp="1" noChangeArrowheads="1"/>
          </p:cNvSpPr>
          <p:nvPr>
            <p:ph type="sldNum" sz="quarter" idx="12"/>
          </p:nvPr>
        </p:nvSpPr>
        <p:spPr>
          <a:ln/>
        </p:spPr>
        <p:txBody>
          <a:bodyPr/>
          <a:lstStyle>
            <a:lvl1pPr>
              <a:defRPr/>
            </a:lvl1pPr>
          </a:lstStyle>
          <a:p>
            <a:fld id="{21C3385E-13CC-4535-BD00-549CAD21D6DF}" type="slidenum">
              <a:rPr lang="it-IT" altLang="en-US"/>
              <a:pPr/>
              <a:t>‹#›</a:t>
            </a:fld>
            <a:endParaRPr lang="it-IT" altLang="en-US"/>
          </a:p>
        </p:txBody>
      </p:sp>
    </p:spTree>
    <p:extLst>
      <p:ext uri="{BB962C8B-B14F-4D97-AF65-F5344CB8AC3E}">
        <p14:creationId xmlns:p14="http://schemas.microsoft.com/office/powerpoint/2010/main" val="2566732342"/>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E270B2B4-2AF8-4219-BB9A-58C13497F2E8}"/>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E6DFA7FD-E84F-4CBD-9026-61D52A989E3C}"/>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A2EC2889-D9B3-4060-9200-3720C78D59F7}"/>
              </a:ext>
            </a:extLst>
          </p:cNvPr>
          <p:cNvSpPr>
            <a:spLocks noGrp="1" noChangeArrowheads="1"/>
          </p:cNvSpPr>
          <p:nvPr>
            <p:ph type="sldNum" sz="quarter" idx="12"/>
          </p:nvPr>
        </p:nvSpPr>
        <p:spPr>
          <a:ln/>
        </p:spPr>
        <p:txBody>
          <a:bodyPr/>
          <a:lstStyle>
            <a:lvl1pPr>
              <a:defRPr/>
            </a:lvl1pPr>
          </a:lstStyle>
          <a:p>
            <a:fld id="{CE5A38D2-13D5-49D5-B35C-77120071BCE0}" type="slidenum">
              <a:rPr lang="it-IT" altLang="en-US"/>
              <a:pPr/>
              <a:t>‹#›</a:t>
            </a:fld>
            <a:endParaRPr lang="it-IT" altLang="en-US"/>
          </a:p>
        </p:txBody>
      </p:sp>
    </p:spTree>
    <p:extLst>
      <p:ext uri="{BB962C8B-B14F-4D97-AF65-F5344CB8AC3E}">
        <p14:creationId xmlns:p14="http://schemas.microsoft.com/office/powerpoint/2010/main" val="2903633589"/>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7BC4E3DB-1D92-45D5-A030-E87768823EE5}"/>
              </a:ext>
            </a:extLst>
          </p:cNvPr>
          <p:cNvSpPr>
            <a:spLocks noGrp="1" noChangeArrowheads="1"/>
          </p:cNvSpPr>
          <p:nvPr>
            <p:ph type="dt" sz="half" idx="10"/>
          </p:nvPr>
        </p:nvSpPr>
        <p:spPr>
          <a:ln/>
        </p:spPr>
        <p:txBody>
          <a:bodyPr/>
          <a:lstStyle>
            <a:lvl1pPr>
              <a:defRPr/>
            </a:lvl1pPr>
          </a:lstStyle>
          <a:p>
            <a:pPr>
              <a:defRPr/>
            </a:pPr>
            <a:endParaRPr lang="it-IT"/>
          </a:p>
        </p:txBody>
      </p:sp>
      <p:sp>
        <p:nvSpPr>
          <p:cNvPr id="5" name="Rectangle 5">
            <a:extLst>
              <a:ext uri="{FF2B5EF4-FFF2-40B4-BE49-F238E27FC236}">
                <a16:creationId xmlns:a16="http://schemas.microsoft.com/office/drawing/2014/main" id="{A359BFCD-A9BB-43DF-B7F8-70F99E8FB51E}"/>
              </a:ext>
            </a:extLst>
          </p:cNvPr>
          <p:cNvSpPr>
            <a:spLocks noGrp="1" noChangeArrowheads="1"/>
          </p:cNvSpPr>
          <p:nvPr>
            <p:ph type="ftr" sz="quarter" idx="11"/>
          </p:nvPr>
        </p:nvSpPr>
        <p:spPr>
          <a:ln/>
        </p:spPr>
        <p:txBody>
          <a:bodyPr/>
          <a:lstStyle>
            <a:lvl1pPr>
              <a:defRPr/>
            </a:lvl1pPr>
          </a:lstStyle>
          <a:p>
            <a:pPr>
              <a:defRPr/>
            </a:pPr>
            <a:endParaRPr lang="it-IT"/>
          </a:p>
        </p:txBody>
      </p:sp>
      <p:sp>
        <p:nvSpPr>
          <p:cNvPr id="6" name="Rectangle 6">
            <a:extLst>
              <a:ext uri="{FF2B5EF4-FFF2-40B4-BE49-F238E27FC236}">
                <a16:creationId xmlns:a16="http://schemas.microsoft.com/office/drawing/2014/main" id="{8EA5A764-AAA3-46BD-AD19-D185C8BFC960}"/>
              </a:ext>
            </a:extLst>
          </p:cNvPr>
          <p:cNvSpPr>
            <a:spLocks noGrp="1" noChangeArrowheads="1"/>
          </p:cNvSpPr>
          <p:nvPr>
            <p:ph type="sldNum" sz="quarter" idx="12"/>
          </p:nvPr>
        </p:nvSpPr>
        <p:spPr>
          <a:ln/>
        </p:spPr>
        <p:txBody>
          <a:bodyPr/>
          <a:lstStyle>
            <a:lvl1pPr>
              <a:defRPr/>
            </a:lvl1pPr>
          </a:lstStyle>
          <a:p>
            <a:fld id="{AD02C10E-69E9-48AE-921C-981745E53570}" type="slidenum">
              <a:rPr lang="it-IT" altLang="en-US"/>
              <a:pPr/>
              <a:t>‹#›</a:t>
            </a:fld>
            <a:endParaRPr lang="it-IT" altLang="en-US"/>
          </a:p>
        </p:txBody>
      </p:sp>
    </p:spTree>
    <p:extLst>
      <p:ext uri="{BB962C8B-B14F-4D97-AF65-F5344CB8AC3E}">
        <p14:creationId xmlns:p14="http://schemas.microsoft.com/office/powerpoint/2010/main" val="3897412504"/>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EBE2A858-54DA-4226-B2D1-F865CFA77463}"/>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94B938E9-6EC5-429F-826E-B09F5441BE9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9F98AAE0-0782-4C59-8E06-11CD7B76C100}"/>
              </a:ext>
            </a:extLst>
          </p:cNvPr>
          <p:cNvSpPr>
            <a:spLocks noGrp="1" noChangeArrowheads="1"/>
          </p:cNvSpPr>
          <p:nvPr>
            <p:ph type="sldNum" sz="quarter" idx="12"/>
          </p:nvPr>
        </p:nvSpPr>
        <p:spPr>
          <a:ln/>
        </p:spPr>
        <p:txBody>
          <a:bodyPr/>
          <a:lstStyle>
            <a:lvl1pPr>
              <a:defRPr/>
            </a:lvl1pPr>
          </a:lstStyle>
          <a:p>
            <a:fld id="{2AE49A3B-4C2F-4169-AA62-C4ECCBD0686C}" type="slidenum">
              <a:rPr lang="it-IT" altLang="en-US"/>
              <a:pPr/>
              <a:t>‹#›</a:t>
            </a:fld>
            <a:endParaRPr lang="it-IT" altLang="en-US"/>
          </a:p>
        </p:txBody>
      </p:sp>
    </p:spTree>
    <p:extLst>
      <p:ext uri="{BB962C8B-B14F-4D97-AF65-F5344CB8AC3E}">
        <p14:creationId xmlns:p14="http://schemas.microsoft.com/office/powerpoint/2010/main" val="108028177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CDAE1889-261F-44E9-97B2-BE4C4DC020A4}"/>
              </a:ext>
            </a:extLst>
          </p:cNvPr>
          <p:cNvSpPr>
            <a:spLocks noGrp="1" noChangeArrowheads="1"/>
          </p:cNvSpPr>
          <p:nvPr>
            <p:ph type="dt" sz="half" idx="10"/>
          </p:nvPr>
        </p:nvSpPr>
        <p:spPr>
          <a:ln/>
        </p:spPr>
        <p:txBody>
          <a:bodyPr/>
          <a:lstStyle>
            <a:lvl1pPr>
              <a:defRPr/>
            </a:lvl1pPr>
          </a:lstStyle>
          <a:p>
            <a:pPr>
              <a:defRPr/>
            </a:pPr>
            <a:endParaRPr lang="it-IT"/>
          </a:p>
        </p:txBody>
      </p:sp>
      <p:sp>
        <p:nvSpPr>
          <p:cNvPr id="8" name="Rectangle 5">
            <a:extLst>
              <a:ext uri="{FF2B5EF4-FFF2-40B4-BE49-F238E27FC236}">
                <a16:creationId xmlns:a16="http://schemas.microsoft.com/office/drawing/2014/main" id="{50E8DE25-7F4D-4607-A465-0823DB3808D7}"/>
              </a:ext>
            </a:extLst>
          </p:cNvPr>
          <p:cNvSpPr>
            <a:spLocks noGrp="1" noChangeArrowheads="1"/>
          </p:cNvSpPr>
          <p:nvPr>
            <p:ph type="ftr" sz="quarter" idx="11"/>
          </p:nvPr>
        </p:nvSpPr>
        <p:spPr>
          <a:ln/>
        </p:spPr>
        <p:txBody>
          <a:bodyPr/>
          <a:lstStyle>
            <a:lvl1pPr>
              <a:defRPr/>
            </a:lvl1pPr>
          </a:lstStyle>
          <a:p>
            <a:pPr>
              <a:defRPr/>
            </a:pPr>
            <a:endParaRPr lang="it-IT"/>
          </a:p>
        </p:txBody>
      </p:sp>
      <p:sp>
        <p:nvSpPr>
          <p:cNvPr id="9" name="Rectangle 6">
            <a:extLst>
              <a:ext uri="{FF2B5EF4-FFF2-40B4-BE49-F238E27FC236}">
                <a16:creationId xmlns:a16="http://schemas.microsoft.com/office/drawing/2014/main" id="{A0FA9378-6ED6-485E-B9F9-EEF86DBAB9CE}"/>
              </a:ext>
            </a:extLst>
          </p:cNvPr>
          <p:cNvSpPr>
            <a:spLocks noGrp="1" noChangeArrowheads="1"/>
          </p:cNvSpPr>
          <p:nvPr>
            <p:ph type="sldNum" sz="quarter" idx="12"/>
          </p:nvPr>
        </p:nvSpPr>
        <p:spPr>
          <a:ln/>
        </p:spPr>
        <p:txBody>
          <a:bodyPr/>
          <a:lstStyle>
            <a:lvl1pPr>
              <a:defRPr/>
            </a:lvl1pPr>
          </a:lstStyle>
          <a:p>
            <a:fld id="{F1198714-97C0-42B0-BF74-2622639D36F4}" type="slidenum">
              <a:rPr lang="it-IT" altLang="en-US"/>
              <a:pPr/>
              <a:t>‹#›</a:t>
            </a:fld>
            <a:endParaRPr lang="it-IT" altLang="en-US"/>
          </a:p>
        </p:txBody>
      </p:sp>
    </p:spTree>
    <p:extLst>
      <p:ext uri="{BB962C8B-B14F-4D97-AF65-F5344CB8AC3E}">
        <p14:creationId xmlns:p14="http://schemas.microsoft.com/office/powerpoint/2010/main" val="301033412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DEF99A97-AB89-4728-A95F-4F1A31B60D2B}"/>
              </a:ext>
            </a:extLst>
          </p:cNvPr>
          <p:cNvSpPr>
            <a:spLocks noGrp="1" noChangeArrowheads="1"/>
          </p:cNvSpPr>
          <p:nvPr>
            <p:ph type="dt" sz="half" idx="10"/>
          </p:nvPr>
        </p:nvSpPr>
        <p:spPr>
          <a:ln/>
        </p:spPr>
        <p:txBody>
          <a:bodyPr/>
          <a:lstStyle>
            <a:lvl1pPr>
              <a:defRPr/>
            </a:lvl1pPr>
          </a:lstStyle>
          <a:p>
            <a:pPr>
              <a:defRPr/>
            </a:pPr>
            <a:endParaRPr lang="it-IT"/>
          </a:p>
        </p:txBody>
      </p:sp>
      <p:sp>
        <p:nvSpPr>
          <p:cNvPr id="4" name="Rectangle 5">
            <a:extLst>
              <a:ext uri="{FF2B5EF4-FFF2-40B4-BE49-F238E27FC236}">
                <a16:creationId xmlns:a16="http://schemas.microsoft.com/office/drawing/2014/main" id="{3C31A4AA-C8DF-4EE9-96E3-9DE409DFA25B}"/>
              </a:ext>
            </a:extLst>
          </p:cNvPr>
          <p:cNvSpPr>
            <a:spLocks noGrp="1" noChangeArrowheads="1"/>
          </p:cNvSpPr>
          <p:nvPr>
            <p:ph type="ftr" sz="quarter" idx="11"/>
          </p:nvPr>
        </p:nvSpPr>
        <p:spPr>
          <a:ln/>
        </p:spPr>
        <p:txBody>
          <a:bodyPr/>
          <a:lstStyle>
            <a:lvl1pPr>
              <a:defRPr/>
            </a:lvl1pPr>
          </a:lstStyle>
          <a:p>
            <a:pPr>
              <a:defRPr/>
            </a:pPr>
            <a:endParaRPr lang="it-IT"/>
          </a:p>
        </p:txBody>
      </p:sp>
      <p:sp>
        <p:nvSpPr>
          <p:cNvPr id="5" name="Rectangle 6">
            <a:extLst>
              <a:ext uri="{FF2B5EF4-FFF2-40B4-BE49-F238E27FC236}">
                <a16:creationId xmlns:a16="http://schemas.microsoft.com/office/drawing/2014/main" id="{CC50FEDB-4EEE-444E-8DBE-3BD0F59956BD}"/>
              </a:ext>
            </a:extLst>
          </p:cNvPr>
          <p:cNvSpPr>
            <a:spLocks noGrp="1" noChangeArrowheads="1"/>
          </p:cNvSpPr>
          <p:nvPr>
            <p:ph type="sldNum" sz="quarter" idx="12"/>
          </p:nvPr>
        </p:nvSpPr>
        <p:spPr>
          <a:ln/>
        </p:spPr>
        <p:txBody>
          <a:bodyPr/>
          <a:lstStyle>
            <a:lvl1pPr>
              <a:defRPr/>
            </a:lvl1pPr>
          </a:lstStyle>
          <a:p>
            <a:fld id="{31B0B647-23FD-4180-98DF-F486B59347F9}" type="slidenum">
              <a:rPr lang="it-IT" altLang="en-US"/>
              <a:pPr/>
              <a:t>‹#›</a:t>
            </a:fld>
            <a:endParaRPr lang="it-IT" altLang="en-US"/>
          </a:p>
        </p:txBody>
      </p:sp>
    </p:spTree>
    <p:extLst>
      <p:ext uri="{BB962C8B-B14F-4D97-AF65-F5344CB8AC3E}">
        <p14:creationId xmlns:p14="http://schemas.microsoft.com/office/powerpoint/2010/main" val="302583523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035CA12-CDC8-4462-A9FE-5C0544D58FAD}"/>
              </a:ext>
            </a:extLst>
          </p:cNvPr>
          <p:cNvSpPr>
            <a:spLocks noGrp="1" noChangeArrowheads="1"/>
          </p:cNvSpPr>
          <p:nvPr>
            <p:ph type="dt" sz="half" idx="10"/>
          </p:nvPr>
        </p:nvSpPr>
        <p:spPr>
          <a:ln/>
        </p:spPr>
        <p:txBody>
          <a:bodyPr/>
          <a:lstStyle>
            <a:lvl1pPr>
              <a:defRPr/>
            </a:lvl1pPr>
          </a:lstStyle>
          <a:p>
            <a:pPr>
              <a:defRPr/>
            </a:pPr>
            <a:endParaRPr lang="it-IT"/>
          </a:p>
        </p:txBody>
      </p:sp>
      <p:sp>
        <p:nvSpPr>
          <p:cNvPr id="3" name="Rectangle 5">
            <a:extLst>
              <a:ext uri="{FF2B5EF4-FFF2-40B4-BE49-F238E27FC236}">
                <a16:creationId xmlns:a16="http://schemas.microsoft.com/office/drawing/2014/main" id="{928F5F93-487B-434C-881C-3EF2ED7580C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4" name="Rectangle 6">
            <a:extLst>
              <a:ext uri="{FF2B5EF4-FFF2-40B4-BE49-F238E27FC236}">
                <a16:creationId xmlns:a16="http://schemas.microsoft.com/office/drawing/2014/main" id="{E82BE71B-02B3-4FA4-8543-AC868DC20E1F}"/>
              </a:ext>
            </a:extLst>
          </p:cNvPr>
          <p:cNvSpPr>
            <a:spLocks noGrp="1" noChangeArrowheads="1"/>
          </p:cNvSpPr>
          <p:nvPr>
            <p:ph type="sldNum" sz="quarter" idx="12"/>
          </p:nvPr>
        </p:nvSpPr>
        <p:spPr>
          <a:ln/>
        </p:spPr>
        <p:txBody>
          <a:bodyPr/>
          <a:lstStyle>
            <a:lvl1pPr>
              <a:defRPr/>
            </a:lvl1pPr>
          </a:lstStyle>
          <a:p>
            <a:fld id="{923CF45B-B16A-4121-9093-54551929BFDC}" type="slidenum">
              <a:rPr lang="it-IT" altLang="en-US"/>
              <a:pPr/>
              <a:t>‹#›</a:t>
            </a:fld>
            <a:endParaRPr lang="it-IT" altLang="en-US"/>
          </a:p>
        </p:txBody>
      </p:sp>
    </p:spTree>
    <p:extLst>
      <p:ext uri="{BB962C8B-B14F-4D97-AF65-F5344CB8AC3E}">
        <p14:creationId xmlns:p14="http://schemas.microsoft.com/office/powerpoint/2010/main" val="2685554289"/>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0F6ECB5D-B31A-4725-A658-17A1E2A5C95F}"/>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3035A6C9-FF26-4ABC-B4A5-86BD9032B0D3}"/>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85E96856-8488-4AF1-9E87-76AC1CD4A1A6}"/>
              </a:ext>
            </a:extLst>
          </p:cNvPr>
          <p:cNvSpPr>
            <a:spLocks noGrp="1" noChangeArrowheads="1"/>
          </p:cNvSpPr>
          <p:nvPr>
            <p:ph type="sldNum" sz="quarter" idx="12"/>
          </p:nvPr>
        </p:nvSpPr>
        <p:spPr>
          <a:ln/>
        </p:spPr>
        <p:txBody>
          <a:bodyPr/>
          <a:lstStyle>
            <a:lvl1pPr>
              <a:defRPr/>
            </a:lvl1pPr>
          </a:lstStyle>
          <a:p>
            <a:fld id="{767BEA8F-747F-453A-8AE2-460F5F9B79B8}" type="slidenum">
              <a:rPr lang="it-IT" altLang="en-US"/>
              <a:pPr/>
              <a:t>‹#›</a:t>
            </a:fld>
            <a:endParaRPr lang="it-IT" altLang="en-US"/>
          </a:p>
        </p:txBody>
      </p:sp>
    </p:spTree>
    <p:extLst>
      <p:ext uri="{BB962C8B-B14F-4D97-AF65-F5344CB8AC3E}">
        <p14:creationId xmlns:p14="http://schemas.microsoft.com/office/powerpoint/2010/main" val="38051567"/>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88CFB184-6288-43C4-BC8E-894EA114CF25}"/>
              </a:ext>
            </a:extLst>
          </p:cNvPr>
          <p:cNvSpPr>
            <a:spLocks noGrp="1" noChangeArrowheads="1"/>
          </p:cNvSpPr>
          <p:nvPr>
            <p:ph type="dt" sz="half" idx="10"/>
          </p:nvPr>
        </p:nvSpPr>
        <p:spPr>
          <a:ln/>
        </p:spPr>
        <p:txBody>
          <a:bodyPr/>
          <a:lstStyle>
            <a:lvl1pPr>
              <a:defRPr/>
            </a:lvl1pPr>
          </a:lstStyle>
          <a:p>
            <a:pPr>
              <a:defRPr/>
            </a:pPr>
            <a:endParaRPr lang="it-IT"/>
          </a:p>
        </p:txBody>
      </p:sp>
      <p:sp>
        <p:nvSpPr>
          <p:cNvPr id="6" name="Rectangle 5">
            <a:extLst>
              <a:ext uri="{FF2B5EF4-FFF2-40B4-BE49-F238E27FC236}">
                <a16:creationId xmlns:a16="http://schemas.microsoft.com/office/drawing/2014/main" id="{E6F52CD2-CAD8-4B5A-B1F2-E7E97F1FE4E5}"/>
              </a:ext>
            </a:extLst>
          </p:cNvPr>
          <p:cNvSpPr>
            <a:spLocks noGrp="1" noChangeArrowheads="1"/>
          </p:cNvSpPr>
          <p:nvPr>
            <p:ph type="ftr" sz="quarter" idx="11"/>
          </p:nvPr>
        </p:nvSpPr>
        <p:spPr>
          <a:ln/>
        </p:spPr>
        <p:txBody>
          <a:bodyPr/>
          <a:lstStyle>
            <a:lvl1pPr>
              <a:defRPr/>
            </a:lvl1pPr>
          </a:lstStyle>
          <a:p>
            <a:pPr>
              <a:defRPr/>
            </a:pPr>
            <a:endParaRPr lang="it-IT"/>
          </a:p>
        </p:txBody>
      </p:sp>
      <p:sp>
        <p:nvSpPr>
          <p:cNvPr id="7" name="Rectangle 6">
            <a:extLst>
              <a:ext uri="{FF2B5EF4-FFF2-40B4-BE49-F238E27FC236}">
                <a16:creationId xmlns:a16="http://schemas.microsoft.com/office/drawing/2014/main" id="{FD255F68-F014-419E-BF4E-E84C5FC86BFA}"/>
              </a:ext>
            </a:extLst>
          </p:cNvPr>
          <p:cNvSpPr>
            <a:spLocks noGrp="1" noChangeArrowheads="1"/>
          </p:cNvSpPr>
          <p:nvPr>
            <p:ph type="sldNum" sz="quarter" idx="12"/>
          </p:nvPr>
        </p:nvSpPr>
        <p:spPr>
          <a:ln/>
        </p:spPr>
        <p:txBody>
          <a:bodyPr/>
          <a:lstStyle>
            <a:lvl1pPr>
              <a:defRPr/>
            </a:lvl1pPr>
          </a:lstStyle>
          <a:p>
            <a:fld id="{0FAC25A1-EF61-4F46-A157-41966E6B6647}" type="slidenum">
              <a:rPr lang="it-IT" altLang="en-US"/>
              <a:pPr/>
              <a:t>‹#›</a:t>
            </a:fld>
            <a:endParaRPr lang="it-IT" altLang="en-US"/>
          </a:p>
        </p:txBody>
      </p:sp>
    </p:spTree>
    <p:extLst>
      <p:ext uri="{BB962C8B-B14F-4D97-AF65-F5344CB8AC3E}">
        <p14:creationId xmlns:p14="http://schemas.microsoft.com/office/powerpoint/2010/main" val="239609072"/>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A463BD9-4816-4038-88ED-711830F81492}"/>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en-US"/>
              <a:t>Fare clic per modificare lo stile del titolo dello schema</a:t>
            </a:r>
          </a:p>
        </p:txBody>
      </p:sp>
      <p:sp>
        <p:nvSpPr>
          <p:cNvPr id="1027" name="Rectangle 3">
            <a:extLst>
              <a:ext uri="{FF2B5EF4-FFF2-40B4-BE49-F238E27FC236}">
                <a16:creationId xmlns:a16="http://schemas.microsoft.com/office/drawing/2014/main" id="{A227AD40-EECD-4888-94CE-7416009121D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1028" name="Rectangle 4">
            <a:extLst>
              <a:ext uri="{FF2B5EF4-FFF2-40B4-BE49-F238E27FC236}">
                <a16:creationId xmlns:a16="http://schemas.microsoft.com/office/drawing/2014/main" id="{7E488B53-BB8E-434D-80A5-2B70FEC11B4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it-IT"/>
          </a:p>
        </p:txBody>
      </p:sp>
      <p:sp>
        <p:nvSpPr>
          <p:cNvPr id="1029" name="Rectangle 5">
            <a:extLst>
              <a:ext uri="{FF2B5EF4-FFF2-40B4-BE49-F238E27FC236}">
                <a16:creationId xmlns:a16="http://schemas.microsoft.com/office/drawing/2014/main" id="{8A036EE9-5D16-46BA-BCB0-D543FA0DAF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it-IT"/>
          </a:p>
        </p:txBody>
      </p:sp>
      <p:sp>
        <p:nvSpPr>
          <p:cNvPr id="1030" name="Rectangle 6">
            <a:extLst>
              <a:ext uri="{FF2B5EF4-FFF2-40B4-BE49-F238E27FC236}">
                <a16:creationId xmlns:a16="http://schemas.microsoft.com/office/drawing/2014/main" id="{E93E0E19-89FB-4F31-B586-BE74EAA73991}"/>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EAE33695-84FE-4567-AC0F-05DD4B16A828}" type="slidenum">
              <a:rPr lang="it-IT" altLang="en-US"/>
              <a:pPr/>
              <a:t>‹#›</a:t>
            </a:fld>
            <a:endParaRPr lang="it-IT"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zoom/>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8" descr="3 univ 2">
            <a:extLst>
              <a:ext uri="{FF2B5EF4-FFF2-40B4-BE49-F238E27FC236}">
                <a16:creationId xmlns:a16="http://schemas.microsoft.com/office/drawing/2014/main" id="{74C92BA7-5717-4DDC-9CA3-2EA2F976B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115888"/>
            <a:ext cx="1728787"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0">
            <a:extLst>
              <a:ext uri="{FF2B5EF4-FFF2-40B4-BE49-F238E27FC236}">
                <a16:creationId xmlns:a16="http://schemas.microsoft.com/office/drawing/2014/main" id="{CF32CD0C-C7B5-4DCA-AEF1-F4B1F8244845}"/>
              </a:ext>
            </a:extLst>
          </p:cNvPr>
          <p:cNvSpPr>
            <a:spLocks noGrp="1" noChangeArrowheads="1"/>
          </p:cNvSpPr>
          <p:nvPr>
            <p:ph type="subTitle" idx="1"/>
          </p:nvPr>
        </p:nvSpPr>
        <p:spPr>
          <a:xfrm>
            <a:off x="214313" y="2744788"/>
            <a:ext cx="8715375" cy="1368425"/>
          </a:xfrm>
          <a:noFill/>
        </p:spPr>
        <p:txBody>
          <a:bodyPr/>
          <a:lstStyle/>
          <a:p>
            <a:pPr eaLnBrk="1" hangingPunct="1">
              <a:lnSpc>
                <a:spcPct val="160000"/>
              </a:lnSpc>
            </a:pPr>
            <a:r>
              <a:rPr lang="it-IT" altLang="en-US" sz="3600" b="1">
                <a:solidFill>
                  <a:srgbClr val="FF0000"/>
                </a:solidFill>
                <a:latin typeface="Arial Narrow" panose="020B0606020202030204" pitchFamily="34" charset="0"/>
              </a:rPr>
              <a:t>Inductively Degenerated LNA</a:t>
            </a:r>
          </a:p>
        </p:txBody>
      </p:sp>
      <p:sp>
        <p:nvSpPr>
          <p:cNvPr id="2053" name="Text Box 27">
            <a:extLst>
              <a:ext uri="{FF2B5EF4-FFF2-40B4-BE49-F238E27FC236}">
                <a16:creationId xmlns:a16="http://schemas.microsoft.com/office/drawing/2014/main" id="{9930DEAC-7134-4253-8111-8CC624F4B391}"/>
              </a:ext>
            </a:extLst>
          </p:cNvPr>
          <p:cNvSpPr txBox="1">
            <a:spLocks noChangeArrowheads="1"/>
          </p:cNvSpPr>
          <p:nvPr/>
        </p:nvSpPr>
        <p:spPr bwMode="auto">
          <a:xfrm>
            <a:off x="2411413" y="5273675"/>
            <a:ext cx="4138612" cy="679450"/>
          </a:xfrm>
          <a:prstGeom prst="rect">
            <a:avLst/>
          </a:prstGeom>
          <a:noFill/>
          <a:ln w="9525">
            <a:noFill/>
            <a:miter lim="800000"/>
            <a:headEnd/>
            <a:tailEnd/>
          </a:ln>
        </p:spPr>
        <p:txBody>
          <a:bodyPr>
            <a:spAutoFit/>
          </a:bodyPr>
          <a:lstStyle/>
          <a:p>
            <a:pPr algn="ctr" eaLnBrk="1" hangingPunct="1">
              <a:lnSpc>
                <a:spcPct val="70000"/>
              </a:lnSpc>
              <a:spcBef>
                <a:spcPct val="50000"/>
              </a:spcBef>
              <a:defRPr/>
            </a:pPr>
            <a:r>
              <a:rPr lang="it-IT" sz="2000" b="1" i="1" dirty="0">
                <a:solidFill>
                  <a:schemeClr val="accent4"/>
                </a:solidFill>
                <a:latin typeface="Arial Narrow" pitchFamily="34" charset="0"/>
              </a:rPr>
              <a:t>University of Pavia</a:t>
            </a:r>
          </a:p>
          <a:p>
            <a:pPr algn="ctr" eaLnBrk="1" hangingPunct="1">
              <a:lnSpc>
                <a:spcPct val="70000"/>
              </a:lnSpc>
              <a:spcBef>
                <a:spcPct val="50000"/>
              </a:spcBef>
              <a:defRPr/>
            </a:pPr>
            <a:r>
              <a:rPr lang="it-IT" sz="2000" b="1" i="1" dirty="0">
                <a:solidFill>
                  <a:schemeClr val="accent4"/>
                </a:solidFill>
                <a:latin typeface="Arial Narrow" pitchFamily="34" charset="0"/>
              </a:rPr>
              <a:t>http://www.unipv.it/</a:t>
            </a:r>
            <a:r>
              <a:rPr lang="it-IT" sz="2000" b="1" i="1" dirty="0" err="1">
                <a:solidFill>
                  <a:schemeClr val="accent4"/>
                </a:solidFill>
                <a:latin typeface="Arial Narrow" pitchFamily="34" charset="0"/>
              </a:rPr>
              <a:t>aic</a:t>
            </a:r>
            <a:r>
              <a:rPr lang="it-IT" sz="2000" b="1" i="1" dirty="0">
                <a:solidFill>
                  <a:schemeClr val="accent4"/>
                </a:solidFill>
                <a:latin typeface="Arial Narrow" pitchFamily="34" charset="0"/>
              </a:rPr>
              <a:t>/ </a:t>
            </a:r>
          </a:p>
        </p:txBody>
      </p:sp>
      <p:sp>
        <p:nvSpPr>
          <p:cNvPr id="2054" name="Text Box 28">
            <a:extLst>
              <a:ext uri="{FF2B5EF4-FFF2-40B4-BE49-F238E27FC236}">
                <a16:creationId xmlns:a16="http://schemas.microsoft.com/office/drawing/2014/main" id="{7D75F2A3-1A9E-4EBE-A46C-76275AB5D35B}"/>
              </a:ext>
            </a:extLst>
          </p:cNvPr>
          <p:cNvSpPr txBox="1">
            <a:spLocks noChangeArrowheads="1"/>
          </p:cNvSpPr>
          <p:nvPr/>
        </p:nvSpPr>
        <p:spPr bwMode="auto">
          <a:xfrm>
            <a:off x="323850" y="365125"/>
            <a:ext cx="6553200" cy="398463"/>
          </a:xfrm>
          <a:prstGeom prst="rect">
            <a:avLst/>
          </a:prstGeom>
          <a:noFill/>
          <a:ln w="9525">
            <a:noFill/>
            <a:miter lim="800000"/>
            <a:headEnd/>
            <a:tailEnd/>
          </a:ln>
        </p:spPr>
        <p:txBody>
          <a:bodyPr>
            <a:spAutoFit/>
          </a:bodyPr>
          <a:lstStyle/>
          <a:p>
            <a:pPr algn="r" eaLnBrk="1" hangingPunct="1">
              <a:lnSpc>
                <a:spcPct val="70000"/>
              </a:lnSpc>
              <a:spcBef>
                <a:spcPct val="50000"/>
              </a:spcBef>
              <a:defRPr/>
            </a:pPr>
            <a:r>
              <a:rPr lang="it-IT" sz="2800" b="1" i="1" dirty="0">
                <a:solidFill>
                  <a:schemeClr val="accent4"/>
                </a:solidFill>
                <a:latin typeface="Arial Narrow" pitchFamily="34" charset="0"/>
              </a:rPr>
              <a:t>RF </a:t>
            </a:r>
            <a:r>
              <a:rPr lang="it-IT" sz="2800" b="1" i="1" dirty="0" err="1">
                <a:solidFill>
                  <a:schemeClr val="accent4"/>
                </a:solidFill>
                <a:latin typeface="Arial Narrow" pitchFamily="34" charset="0"/>
              </a:rPr>
              <a:t>Microelectronics</a:t>
            </a:r>
            <a:endParaRPr lang="it-IT" sz="2800" b="1" i="1" dirty="0">
              <a:solidFill>
                <a:schemeClr val="accent4"/>
              </a:solidFill>
              <a:latin typeface="Arial Narrow" pitchFamily="34" charset="0"/>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356B216-2799-4F62-ADFC-FC02D5FC5F70}"/>
              </a:ext>
            </a:extLst>
          </p:cNvPr>
          <p:cNvSpPr>
            <a:spLocks noGrp="1" noChangeArrowheads="1"/>
          </p:cNvSpPr>
          <p:nvPr>
            <p:ph type="title"/>
          </p:nvPr>
        </p:nvSpPr>
        <p:spPr>
          <a:xfrm>
            <a:off x="685800" y="0"/>
            <a:ext cx="7772400" cy="692150"/>
          </a:xfrm>
        </p:spPr>
        <p:txBody>
          <a:bodyPr/>
          <a:lstStyle/>
          <a:p>
            <a:pPr eaLnBrk="1" hangingPunct="1"/>
            <a:r>
              <a:rPr lang="en-US" altLang="en-US" sz="3600" b="1">
                <a:solidFill>
                  <a:srgbClr val="FF0000"/>
                </a:solidFill>
                <a:latin typeface="Arial Narrow" panose="020B0606020202030204" pitchFamily="34" charset="0"/>
              </a:rPr>
              <a:t>Noise Figure Simulation</a:t>
            </a:r>
            <a:endParaRPr lang="en-US" altLang="en-US" sz="3600" b="1" baseline="-25000">
              <a:solidFill>
                <a:srgbClr val="FF0000"/>
              </a:solidFill>
              <a:latin typeface="Arial Narrow" panose="020B0606020202030204" pitchFamily="34" charset="0"/>
            </a:endParaRPr>
          </a:p>
        </p:txBody>
      </p:sp>
      <p:sp>
        <p:nvSpPr>
          <p:cNvPr id="21507" name="Line 5">
            <a:extLst>
              <a:ext uri="{FF2B5EF4-FFF2-40B4-BE49-F238E27FC236}">
                <a16:creationId xmlns:a16="http://schemas.microsoft.com/office/drawing/2014/main" id="{1CE06B23-B444-445C-A8F6-6E7F3F8CED46}"/>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21508" name="Picture 3">
            <a:extLst>
              <a:ext uri="{FF2B5EF4-FFF2-40B4-BE49-F238E27FC236}">
                <a16:creationId xmlns:a16="http://schemas.microsoft.com/office/drawing/2014/main" id="{6A00983C-E6F3-4858-A273-5A881317F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88" t="15001" r="68112" b="12201"/>
          <a:stretch>
            <a:fillRect/>
          </a:stretch>
        </p:blipFill>
        <p:spPr bwMode="auto">
          <a:xfrm>
            <a:off x="3187700" y="855663"/>
            <a:ext cx="2768600"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asellaDiTesto 4">
            <a:extLst>
              <a:ext uri="{FF2B5EF4-FFF2-40B4-BE49-F238E27FC236}">
                <a16:creationId xmlns:a16="http://schemas.microsoft.com/office/drawing/2014/main" id="{0E72E30F-2CA7-4E6E-B41A-23CAE08D077A}"/>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#1</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43482C4D-A3FD-4AC2-AF81-8B545E28A3C3}"/>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3556" name="Immagine 15">
            <a:extLst>
              <a:ext uri="{FF2B5EF4-FFF2-40B4-BE49-F238E27FC236}">
                <a16:creationId xmlns:a16="http://schemas.microsoft.com/office/drawing/2014/main" id="{18BBE093-D798-4FB5-8C7E-3E535CF4F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CasellaDiTesto 26">
            <a:extLst>
              <a:ext uri="{FF2B5EF4-FFF2-40B4-BE49-F238E27FC236}">
                <a16:creationId xmlns:a16="http://schemas.microsoft.com/office/drawing/2014/main" id="{9FA275FC-45D1-4154-A0CB-4C00BE4E090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3558" name="Slide Number Placeholder 2">
            <a:extLst>
              <a:ext uri="{FF2B5EF4-FFF2-40B4-BE49-F238E27FC236}">
                <a16:creationId xmlns:a16="http://schemas.microsoft.com/office/drawing/2014/main" id="{DE280AC6-31C8-4AEB-9AD7-F7905D6DAA3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06F14AE-CCA1-47CE-80A2-085A419F226A}" type="slidenum">
              <a:rPr lang="it-IT" altLang="en-US" sz="1400"/>
              <a:pPr>
                <a:spcBef>
                  <a:spcPct val="0"/>
                </a:spcBef>
                <a:buFontTx/>
                <a:buNone/>
              </a:pPr>
              <a:t>11</a:t>
            </a:fld>
            <a:endParaRPr lang="it-IT" altLang="en-US" sz="1400"/>
          </a:p>
        </p:txBody>
      </p:sp>
      <p:sp>
        <p:nvSpPr>
          <p:cNvPr id="23559" name="Rettangolo 2">
            <a:extLst>
              <a:ext uri="{FF2B5EF4-FFF2-40B4-BE49-F238E27FC236}">
                <a16:creationId xmlns:a16="http://schemas.microsoft.com/office/drawing/2014/main" id="{AB6A3820-2ABB-44F3-A2CD-7CF4411F712E}"/>
              </a:ext>
            </a:extLst>
          </p:cNvPr>
          <p:cNvSpPr>
            <a:spLocks noChangeArrowheads="1"/>
          </p:cNvSpPr>
          <p:nvPr/>
        </p:nvSpPr>
        <p:spPr bwMode="auto">
          <a:xfrm>
            <a:off x="345089" y="1968578"/>
            <a:ext cx="7984051"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b="1" dirty="0">
                <a:latin typeface="Calibri"/>
                <a:cs typeface="Calibri"/>
              </a:rPr>
              <a:t>1. </a:t>
            </a:r>
            <a:r>
              <a:rPr lang="it-IT" altLang="en-US" sz="2000" b="1" dirty="0" err="1">
                <a:latin typeface="Calibri"/>
                <a:cs typeface="Calibri"/>
              </a:rPr>
              <a:t>Finding</a:t>
            </a:r>
            <a:r>
              <a:rPr lang="it-IT" altLang="en-US" sz="2000" b="1" dirty="0">
                <a:latin typeface="Calibri"/>
                <a:cs typeface="Calibri"/>
              </a:rPr>
              <a:t> the </a:t>
            </a:r>
            <a:r>
              <a:rPr lang="it-IT" altLang="en-US" sz="2000" b="1" dirty="0" err="1">
                <a:latin typeface="Calibri"/>
                <a:cs typeface="Calibri"/>
              </a:rPr>
              <a:t>Ls</a:t>
            </a:r>
            <a:r>
              <a:rPr lang="it-IT" altLang="en-US" sz="2000" b="1" dirty="0">
                <a:latin typeface="Calibri"/>
                <a:cs typeface="Calibri"/>
              </a:rPr>
              <a:t> :</a:t>
            </a:r>
          </a:p>
          <a:p>
            <a:pPr>
              <a:spcBef>
                <a:spcPct val="0"/>
              </a:spcBef>
              <a:buNone/>
            </a:pPr>
            <a:r>
              <a:rPr lang="it-IT" altLang="en-US" sz="2000" dirty="0">
                <a:latin typeface="Calibri"/>
                <a:cs typeface="Calibri"/>
              </a:rPr>
              <a:t>             A) Analysis 1: From the input </a:t>
            </a:r>
            <a:r>
              <a:rPr lang="it-IT" altLang="en-US" sz="2000" dirty="0" err="1">
                <a:latin typeface="Calibri"/>
                <a:cs typeface="Calibri"/>
              </a:rPr>
              <a:t>impedence</a:t>
            </a:r>
            <a:r>
              <a:rPr lang="it-IT" altLang="en-US" sz="2000" dirty="0">
                <a:latin typeface="Calibri"/>
                <a:cs typeface="Calibri"/>
              </a:rPr>
              <a:t> of the of the </a:t>
            </a:r>
            <a:r>
              <a:rPr lang="it-IT" altLang="en-US" sz="2000" dirty="0" err="1">
                <a:latin typeface="Calibri"/>
                <a:cs typeface="Calibri"/>
              </a:rPr>
              <a:t>circuit</a:t>
            </a:r>
            <a:r>
              <a:rPr lang="it-IT" altLang="en-US" sz="2000" dirty="0">
                <a:latin typeface="Calibri"/>
                <a:cs typeface="Calibri"/>
              </a:rPr>
              <a:t>  </a:t>
            </a:r>
            <a:r>
              <a:rPr lang="it-IT" altLang="en-US" sz="2000" dirty="0" err="1">
                <a:latin typeface="Calibri"/>
                <a:cs typeface="Calibri"/>
              </a:rPr>
              <a:t>Zin</a:t>
            </a:r>
            <a:r>
              <a:rPr lang="it-IT" altLang="en-US" sz="2000" dirty="0">
                <a:latin typeface="Calibri"/>
                <a:cs typeface="Calibri"/>
              </a:rPr>
              <a:t>, </a:t>
            </a:r>
            <a:r>
              <a:rPr lang="it-IT" altLang="en-US" sz="2000" dirty="0" err="1">
                <a:latin typeface="Calibri"/>
                <a:cs typeface="Calibri"/>
              </a:rPr>
              <a:t>we</a:t>
            </a:r>
            <a:r>
              <a:rPr lang="it-IT" altLang="en-US" sz="2000" dirty="0">
                <a:latin typeface="Calibri"/>
                <a:cs typeface="Calibri"/>
              </a:rPr>
              <a:t> can </a:t>
            </a:r>
            <a:r>
              <a:rPr lang="it-IT" altLang="en-US" sz="2000" dirty="0" err="1">
                <a:latin typeface="Calibri"/>
                <a:cs typeface="Calibri"/>
              </a:rPr>
              <a:t>find</a:t>
            </a:r>
            <a:r>
              <a:rPr lang="it-IT" altLang="en-US" sz="2000" dirty="0">
                <a:latin typeface="Calibri"/>
                <a:cs typeface="Calibri"/>
              </a:rPr>
              <a:t> the </a:t>
            </a:r>
            <a:r>
              <a:rPr lang="it-IT" altLang="en-US" sz="2000" dirty="0" err="1">
                <a:latin typeface="Calibri"/>
                <a:cs typeface="Calibri"/>
              </a:rPr>
              <a:t>real</a:t>
            </a:r>
            <a:r>
              <a:rPr lang="it-IT" altLang="en-US" sz="2000" dirty="0">
                <a:latin typeface="Calibri"/>
                <a:cs typeface="Calibri"/>
              </a:rPr>
              <a:t> </a:t>
            </a:r>
            <a:r>
              <a:rPr lang="it-IT" altLang="en-US" sz="2000" dirty="0" err="1">
                <a:latin typeface="Calibri"/>
                <a:cs typeface="Calibri"/>
              </a:rPr>
              <a:t>compenent</a:t>
            </a:r>
            <a:r>
              <a:rPr lang="it-IT" altLang="en-US" sz="2000" dirty="0">
                <a:latin typeface="Calibri"/>
                <a:cs typeface="Calibri"/>
              </a:rPr>
              <a:t> </a:t>
            </a:r>
            <a:r>
              <a:rPr lang="it-IT" altLang="en-US" sz="2000" dirty="0" err="1">
                <a:latin typeface="Calibri"/>
                <a:cs typeface="Calibri"/>
              </a:rPr>
              <a:t>Lsg</a:t>
            </a:r>
            <a:r>
              <a:rPr lang="it-IT" altLang="en-US" sz="1400" dirty="0" err="1">
                <a:latin typeface="Calibri"/>
                <a:cs typeface="Calibri"/>
              </a:rPr>
              <a:t>m</a:t>
            </a:r>
            <a:r>
              <a:rPr lang="it-IT" altLang="en-US" sz="2000" dirty="0">
                <a:latin typeface="Calibri"/>
                <a:cs typeface="Calibri"/>
              </a:rPr>
              <a:t>/</a:t>
            </a:r>
            <a:r>
              <a:rPr lang="it-IT" altLang="en-US" sz="2000" dirty="0" err="1">
                <a:latin typeface="Calibri"/>
                <a:cs typeface="Calibri"/>
              </a:rPr>
              <a:t>Cgs</a:t>
            </a:r>
            <a:r>
              <a:rPr lang="it-IT" altLang="en-US" sz="2000" dirty="0">
                <a:latin typeface="Calibri"/>
                <a:cs typeface="Calibri"/>
              </a:rPr>
              <a:t> = </a:t>
            </a:r>
            <a:r>
              <a:rPr lang="it-IT" altLang="en-US" sz="2000" dirty="0" err="1">
                <a:latin typeface="Calibri"/>
                <a:cs typeface="Calibri"/>
              </a:rPr>
              <a:t>Rin</a:t>
            </a:r>
            <a:r>
              <a:rPr lang="it-IT" altLang="en-US" sz="2000" dirty="0">
                <a:latin typeface="Calibri"/>
                <a:cs typeface="Calibri"/>
              </a:rPr>
              <a:t> , </a:t>
            </a:r>
            <a:r>
              <a:rPr lang="it-IT" altLang="en-US" sz="2000" dirty="0" err="1">
                <a:latin typeface="Calibri"/>
                <a:cs typeface="Calibri"/>
              </a:rPr>
              <a:t>we</a:t>
            </a:r>
            <a:r>
              <a:rPr lang="it-IT" altLang="en-US" sz="2000" dirty="0">
                <a:latin typeface="Calibri"/>
                <a:cs typeface="Calibri"/>
              </a:rPr>
              <a:t> know the </a:t>
            </a:r>
            <a:r>
              <a:rPr lang="it-IT" altLang="en-US" sz="2000" dirty="0" err="1">
                <a:latin typeface="Calibri"/>
                <a:cs typeface="Calibri"/>
              </a:rPr>
              <a:t>Rin</a:t>
            </a:r>
            <a:r>
              <a:rPr lang="it-IT" altLang="en-US" sz="2000" dirty="0">
                <a:latin typeface="Calibri"/>
                <a:cs typeface="Calibri"/>
              </a:rPr>
              <a:t> by the design </a:t>
            </a:r>
            <a:r>
              <a:rPr lang="it-IT" altLang="en-US" sz="2000" dirty="0" err="1">
                <a:latin typeface="Calibri"/>
                <a:cs typeface="Calibri"/>
              </a:rPr>
              <a:t>it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the standard 50ohm =&gt; from </a:t>
            </a:r>
            <a:r>
              <a:rPr lang="it-IT" altLang="en-US" sz="2000" dirty="0" err="1">
                <a:latin typeface="Calibri"/>
                <a:cs typeface="Calibri"/>
              </a:rPr>
              <a:t>this</a:t>
            </a:r>
            <a:r>
              <a:rPr lang="it-IT" altLang="en-US" sz="2000" dirty="0">
                <a:latin typeface="Calibri"/>
                <a:cs typeface="Calibri"/>
              </a:rPr>
              <a:t> </a:t>
            </a:r>
            <a:r>
              <a:rPr lang="it-IT" altLang="en-US" sz="2000" dirty="0" err="1">
                <a:latin typeface="Calibri"/>
                <a:cs typeface="Calibri"/>
              </a:rPr>
              <a:t>analysis</a:t>
            </a:r>
            <a:r>
              <a:rPr lang="it-IT" altLang="en-US" sz="2000" dirty="0">
                <a:latin typeface="Calibri"/>
                <a:cs typeface="Calibri"/>
              </a:rPr>
              <a:t> </a:t>
            </a:r>
            <a:r>
              <a:rPr lang="it-IT" altLang="en-US" sz="2000" dirty="0" err="1">
                <a:latin typeface="Calibri"/>
                <a:cs typeface="Calibri"/>
              </a:rPr>
              <a:t>Ls</a:t>
            </a:r>
            <a:r>
              <a:rPr lang="it-IT" altLang="en-US" sz="2000" dirty="0">
                <a:latin typeface="Calibri"/>
                <a:cs typeface="Calibri"/>
              </a:rPr>
              <a:t> can be </a:t>
            </a:r>
            <a:r>
              <a:rPr lang="it-IT" altLang="en-US" sz="2000" dirty="0" err="1">
                <a:latin typeface="Calibri"/>
                <a:cs typeface="Calibri"/>
              </a:rPr>
              <a:t>obtained</a:t>
            </a:r>
            <a:r>
              <a:rPr lang="it-IT" altLang="en-US" sz="2000" dirty="0">
                <a:latin typeface="Calibri"/>
                <a:cs typeface="Calibri"/>
              </a:rPr>
              <a:t> </a:t>
            </a:r>
            <a:r>
              <a:rPr lang="it-IT" altLang="en-US" sz="2000" dirty="0" err="1">
                <a:latin typeface="Calibri"/>
                <a:cs typeface="Calibri"/>
              </a:rPr>
              <a:t>because</a:t>
            </a:r>
            <a:r>
              <a:rPr lang="it-IT" altLang="en-US" sz="2000" dirty="0">
                <a:latin typeface="Calibri"/>
                <a:cs typeface="Calibri"/>
              </a:rPr>
              <a:t> </a:t>
            </a:r>
            <a:r>
              <a:rPr lang="it-IT" altLang="en-US" sz="2000" dirty="0" err="1">
                <a:latin typeface="Calibri"/>
                <a:cs typeface="Calibri"/>
              </a:rPr>
              <a:t>we</a:t>
            </a:r>
            <a:r>
              <a:rPr lang="it-IT" altLang="en-US" sz="2000" dirty="0">
                <a:latin typeface="Calibri"/>
                <a:cs typeface="Calibri"/>
              </a:rPr>
              <a:t> know the </a:t>
            </a:r>
            <a:r>
              <a:rPr lang="it-IT" altLang="en-US" sz="2000" dirty="0" err="1">
                <a:latin typeface="Calibri"/>
                <a:cs typeface="Calibri"/>
              </a:rPr>
              <a:t>Cgs</a:t>
            </a:r>
            <a:r>
              <a:rPr lang="it-IT" altLang="en-US" sz="2000" dirty="0">
                <a:latin typeface="Calibri"/>
                <a:cs typeface="Calibri"/>
              </a:rPr>
              <a:t> and </a:t>
            </a:r>
            <a:r>
              <a:rPr lang="it-IT" altLang="en-US" sz="2000" dirty="0" err="1">
                <a:latin typeface="Calibri"/>
                <a:cs typeface="Calibri"/>
              </a:rPr>
              <a:t>Gm</a:t>
            </a:r>
            <a:r>
              <a:rPr lang="it-IT" altLang="en-US" sz="2000" dirty="0">
                <a:latin typeface="Calibri"/>
                <a:cs typeface="Calibri"/>
              </a:rPr>
              <a:t> from the transistor </a:t>
            </a:r>
            <a:r>
              <a:rPr lang="it-IT" altLang="en-US" sz="2000" dirty="0" err="1">
                <a:latin typeface="Calibri"/>
                <a:cs typeface="Calibri"/>
              </a:rPr>
              <a:t>bias</a:t>
            </a:r>
            <a:r>
              <a:rPr lang="it-IT" altLang="en-US" sz="2000" dirty="0">
                <a:latin typeface="Calibri"/>
                <a:cs typeface="Calibri"/>
              </a:rPr>
              <a:t> </a:t>
            </a:r>
            <a:r>
              <a:rPr lang="it-IT" altLang="en-US" sz="2000" dirty="0" err="1">
                <a:latin typeface="Calibri"/>
                <a:cs typeface="Calibri"/>
              </a:rPr>
              <a:t>conditions</a:t>
            </a:r>
            <a:r>
              <a:rPr lang="it-IT" altLang="en-US" sz="2000" dirty="0">
                <a:latin typeface="Calibri"/>
                <a:cs typeface="Calibri"/>
              </a:rPr>
              <a:t>.</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             B) Analysis 2: </a:t>
            </a:r>
            <a:r>
              <a:rPr lang="it-IT" altLang="en-US" sz="2000" dirty="0" err="1">
                <a:latin typeface="Calibri"/>
                <a:cs typeface="Calibri"/>
              </a:rPr>
              <a:t>at</a:t>
            </a:r>
            <a:r>
              <a:rPr lang="it-IT" altLang="en-US" sz="2000" dirty="0">
                <a:latin typeface="Calibri"/>
                <a:cs typeface="Calibri"/>
              </a:rPr>
              <a:t> the </a:t>
            </a:r>
            <a:r>
              <a:rPr lang="it-IT" altLang="en-US" sz="2000" dirty="0" err="1">
                <a:latin typeface="Calibri"/>
                <a:cs typeface="Calibri"/>
              </a:rPr>
              <a:t>unity</a:t>
            </a:r>
            <a:r>
              <a:rPr lang="it-IT" altLang="en-US" sz="2000" dirty="0">
                <a:latin typeface="Calibri"/>
                <a:cs typeface="Calibri"/>
              </a:rPr>
              <a:t> gain frequency </a:t>
            </a:r>
            <a:r>
              <a:rPr lang="it-IT" altLang="en-US" sz="2000" dirty="0" err="1">
                <a:latin typeface="Calibri"/>
                <a:cs typeface="Calibri"/>
              </a:rPr>
              <a:t>Wt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inversly</a:t>
            </a:r>
            <a:r>
              <a:rPr lang="it-IT" altLang="en-US" sz="2000" dirty="0">
                <a:latin typeface="Calibri"/>
                <a:cs typeface="Calibri"/>
              </a:rPr>
              <a:t> </a:t>
            </a:r>
            <a:r>
              <a:rPr lang="it-IT" altLang="en-US" sz="2000" dirty="0" err="1">
                <a:latin typeface="Calibri"/>
                <a:cs typeface="Calibri"/>
              </a:rPr>
              <a:t>proportional</a:t>
            </a:r>
            <a:r>
              <a:rPr lang="it-IT" altLang="en-US" sz="2000" dirty="0">
                <a:latin typeface="Calibri"/>
                <a:cs typeface="Calibri"/>
              </a:rPr>
              <a:t> to the </a:t>
            </a:r>
            <a:r>
              <a:rPr lang="it-IT" altLang="en-US" sz="2000" dirty="0" err="1">
                <a:latin typeface="Calibri"/>
                <a:cs typeface="Calibri"/>
              </a:rPr>
              <a:t>Qality</a:t>
            </a:r>
            <a:r>
              <a:rPr lang="it-IT" altLang="en-US" sz="2000" dirty="0">
                <a:latin typeface="Calibri"/>
                <a:cs typeface="Calibri"/>
              </a:rPr>
              <a:t> </a:t>
            </a:r>
            <a:r>
              <a:rPr lang="it-IT" altLang="en-US" sz="2000" dirty="0" err="1">
                <a:latin typeface="Calibri"/>
                <a:cs typeface="Calibri"/>
              </a:rPr>
              <a:t>fator</a:t>
            </a:r>
            <a:r>
              <a:rPr lang="it-IT" altLang="en-US" sz="2000" dirty="0">
                <a:latin typeface="Calibri"/>
                <a:cs typeface="Calibri"/>
              </a:rPr>
              <a:t> of the input matching </a:t>
            </a:r>
            <a:r>
              <a:rPr lang="it-IT" altLang="en-US" sz="2000" dirty="0" err="1">
                <a:latin typeface="Calibri"/>
                <a:cs typeface="Calibri"/>
              </a:rPr>
              <a:t>circuit</a:t>
            </a:r>
            <a:r>
              <a:rPr lang="it-IT" altLang="en-US" sz="2000" dirty="0">
                <a:latin typeface="Calibri"/>
                <a:cs typeface="Calibri"/>
              </a:rPr>
              <a:t> </a:t>
            </a:r>
            <a:r>
              <a:rPr lang="it-IT" altLang="en-US" sz="2000" dirty="0" err="1">
                <a:latin typeface="Calibri"/>
                <a:cs typeface="Calibri"/>
              </a:rPr>
              <a:t>Wt</a:t>
            </a:r>
            <a:r>
              <a:rPr lang="it-IT" altLang="en-US" sz="2000" dirty="0">
                <a:latin typeface="Calibri"/>
                <a:cs typeface="Calibri"/>
              </a:rPr>
              <a:t>=1/</a:t>
            </a:r>
            <a:r>
              <a:rPr lang="it-IT" altLang="en-US" sz="2000" dirty="0" err="1">
                <a:latin typeface="Calibri"/>
                <a:cs typeface="Calibri"/>
              </a:rPr>
              <a:t>Qt</a:t>
            </a:r>
            <a:r>
              <a:rPr lang="it-IT" altLang="en-US" sz="2000" dirty="0">
                <a:latin typeface="Calibri"/>
                <a:cs typeface="Calibri"/>
              </a:rPr>
              <a:t> </a:t>
            </a:r>
            <a:r>
              <a:rPr lang="it-IT" altLang="en-US" sz="2000" dirty="0" err="1">
                <a:latin typeface="Calibri"/>
                <a:cs typeface="Calibri"/>
              </a:rPr>
              <a:t>which</a:t>
            </a:r>
            <a:r>
              <a:rPr lang="it-IT" altLang="en-US" sz="2000" dirty="0">
                <a:latin typeface="Calibri"/>
                <a:cs typeface="Calibri"/>
              </a:rPr>
              <a:t> </a:t>
            </a:r>
            <a:r>
              <a:rPr lang="it-IT" altLang="en-US" sz="2000" dirty="0" err="1">
                <a:latin typeface="Calibri"/>
                <a:cs typeface="Calibri"/>
              </a:rPr>
              <a:t>gives</a:t>
            </a:r>
            <a:r>
              <a:rPr lang="it-IT" altLang="en-US" sz="2000" dirty="0">
                <a:latin typeface="Calibri"/>
                <a:cs typeface="Calibri"/>
              </a:rPr>
              <a:t> the room for </a:t>
            </a:r>
            <a:r>
              <a:rPr lang="it-IT" altLang="en-US" sz="2000" dirty="0" err="1">
                <a:latin typeface="Calibri"/>
                <a:cs typeface="Calibri"/>
              </a:rPr>
              <a:t>analysis</a:t>
            </a:r>
            <a:r>
              <a:rPr lang="it-IT" altLang="en-US" sz="2000" dirty="0">
                <a:latin typeface="Calibri"/>
                <a:cs typeface="Calibri"/>
              </a:rPr>
              <a:t> of the </a:t>
            </a:r>
            <a:r>
              <a:rPr lang="it-IT" altLang="en-US" sz="2000" dirty="0" err="1">
                <a:latin typeface="Calibri"/>
                <a:cs typeface="Calibri"/>
              </a:rPr>
              <a:t>amplifier</a:t>
            </a:r>
            <a:r>
              <a:rPr lang="it-IT" altLang="en-US" sz="2000" dirty="0">
                <a:latin typeface="Calibri"/>
                <a:cs typeface="Calibri"/>
              </a:rPr>
              <a:t> </a:t>
            </a:r>
            <a:r>
              <a:rPr lang="it-IT" altLang="en-US" sz="2000" dirty="0" err="1">
                <a:latin typeface="Calibri"/>
                <a:cs typeface="Calibri"/>
              </a:rPr>
              <a:t>parameters</a:t>
            </a:r>
            <a:r>
              <a:rPr lang="it-IT" altLang="en-US" sz="2000" dirty="0">
                <a:latin typeface="Calibri"/>
                <a:cs typeface="Calibri"/>
              </a:rPr>
              <a:t> and the matching </a:t>
            </a:r>
            <a:r>
              <a:rPr lang="it-IT" altLang="en-US" sz="2000" dirty="0" err="1">
                <a:latin typeface="Calibri"/>
                <a:cs typeface="Calibri"/>
              </a:rPr>
              <a:t>circuit</a:t>
            </a:r>
            <a:r>
              <a:rPr lang="it-IT" altLang="en-US" sz="2000" dirty="0">
                <a:latin typeface="Calibri"/>
                <a:cs typeface="Calibri"/>
              </a:rPr>
              <a:t>. </a:t>
            </a:r>
            <a:r>
              <a:rPr lang="it-IT" altLang="en-US" sz="2000" dirty="0" err="1">
                <a:latin typeface="Calibri"/>
                <a:cs typeface="Calibri"/>
              </a:rPr>
              <a:t>Wt</a:t>
            </a:r>
            <a:r>
              <a:rPr lang="it-IT" altLang="en-US" sz="2000" dirty="0">
                <a:latin typeface="Calibri"/>
                <a:cs typeface="Calibri"/>
              </a:rPr>
              <a:t>=</a:t>
            </a:r>
            <a:r>
              <a:rPr lang="it-IT" altLang="en-US" sz="2000" dirty="0" err="1">
                <a:latin typeface="Calibri"/>
                <a:cs typeface="Calibri"/>
              </a:rPr>
              <a:t>Gm</a:t>
            </a:r>
            <a:r>
              <a:rPr lang="it-IT" altLang="en-US" sz="2000" dirty="0">
                <a:latin typeface="Calibri"/>
                <a:cs typeface="Calibri"/>
              </a:rPr>
              <a:t>/</a:t>
            </a:r>
            <a:r>
              <a:rPr lang="it-IT" altLang="en-US" sz="2000" dirty="0" err="1">
                <a:latin typeface="Calibri"/>
                <a:cs typeface="Calibri"/>
              </a:rPr>
              <a:t>Cgs</a:t>
            </a:r>
            <a:r>
              <a:rPr lang="it-IT" altLang="en-US" sz="2000" dirty="0">
                <a:latin typeface="Calibri"/>
                <a:cs typeface="Calibri"/>
              </a:rPr>
              <a:t> =&gt; </a:t>
            </a:r>
            <a:r>
              <a:rPr lang="it-IT" altLang="en-US" sz="2000" dirty="0" err="1">
                <a:latin typeface="Calibri"/>
                <a:cs typeface="Calibri"/>
              </a:rPr>
              <a:t>Rin</a:t>
            </a:r>
            <a:r>
              <a:rPr lang="it-IT" altLang="en-US" sz="2000" dirty="0">
                <a:latin typeface="Calibri"/>
                <a:cs typeface="Calibri"/>
              </a:rPr>
              <a:t>/</a:t>
            </a:r>
            <a:r>
              <a:rPr lang="it-IT" altLang="en-US" sz="2000" dirty="0" err="1">
                <a:latin typeface="Calibri"/>
                <a:cs typeface="Calibri"/>
              </a:rPr>
              <a:t>Ls</a:t>
            </a:r>
          </a:p>
          <a:p>
            <a:pPr>
              <a:spcBef>
                <a:spcPct val="0"/>
              </a:spcBef>
              <a:buNone/>
            </a:pPr>
            <a:endParaRPr lang="it-IT" altLang="en-US" sz="2000" b="1" dirty="0">
              <a:latin typeface="Calibri"/>
              <a:cs typeface="Calibri"/>
            </a:endParaRPr>
          </a:p>
          <a:p>
            <a:pPr>
              <a:spcBef>
                <a:spcPct val="0"/>
              </a:spcBef>
              <a:buNone/>
            </a:pPr>
            <a:r>
              <a:rPr lang="it-IT" altLang="en-US" sz="2000" b="1" dirty="0">
                <a:latin typeface="Calibri"/>
                <a:cs typeface="Calibri"/>
              </a:rPr>
              <a:t>2. </a:t>
            </a:r>
            <a:r>
              <a:rPr lang="it-IT" altLang="en-US" sz="2000" b="1" dirty="0" err="1">
                <a:latin typeface="Calibri"/>
                <a:cs typeface="Calibri"/>
              </a:rPr>
              <a:t>Finding</a:t>
            </a:r>
            <a:r>
              <a:rPr lang="it-IT" altLang="en-US" sz="2000" b="1" dirty="0">
                <a:latin typeface="Calibri"/>
                <a:cs typeface="Calibri"/>
              </a:rPr>
              <a:t> of the Lg:</a:t>
            </a:r>
          </a:p>
          <a:p>
            <a:pPr>
              <a:spcBef>
                <a:spcPct val="0"/>
              </a:spcBef>
              <a:buNone/>
            </a:pPr>
            <a:endParaRPr lang="it-IT" altLang="en-US" sz="2000" b="1" dirty="0">
              <a:latin typeface="Calibri"/>
              <a:cs typeface="Calibri"/>
            </a:endParaRPr>
          </a:p>
          <a:p>
            <a:pPr>
              <a:spcBef>
                <a:spcPct val="0"/>
              </a:spcBef>
              <a:buNone/>
            </a:pPr>
            <a:r>
              <a:rPr lang="it-IT" altLang="en-US" sz="2000" dirty="0">
                <a:latin typeface="Calibri"/>
                <a:cs typeface="Calibri"/>
              </a:rPr>
              <a:t>Lg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added</a:t>
            </a:r>
            <a:r>
              <a:rPr lang="it-IT" altLang="en-US" sz="2000" dirty="0">
                <a:latin typeface="Calibri"/>
                <a:cs typeface="Calibri"/>
              </a:rPr>
              <a:t> to the </a:t>
            </a:r>
            <a:r>
              <a:rPr lang="it-IT" altLang="en-US" sz="2000" dirty="0" err="1">
                <a:latin typeface="Calibri"/>
                <a:cs typeface="Calibri"/>
              </a:rPr>
              <a:t>circuit</a:t>
            </a:r>
            <a:r>
              <a:rPr lang="it-IT" altLang="en-US" sz="2000" dirty="0">
                <a:latin typeface="Calibri"/>
                <a:cs typeface="Calibri"/>
              </a:rPr>
              <a:t> to </a:t>
            </a:r>
            <a:r>
              <a:rPr lang="it-IT" altLang="en-US" sz="2000" dirty="0" err="1">
                <a:latin typeface="Calibri"/>
                <a:cs typeface="Calibri"/>
              </a:rPr>
              <a:t>give</a:t>
            </a:r>
            <a:r>
              <a:rPr lang="it-IT" altLang="en-US" sz="2000" dirty="0">
                <a:latin typeface="Calibri"/>
                <a:cs typeface="Calibri"/>
              </a:rPr>
              <a:t> the extra </a:t>
            </a:r>
            <a:r>
              <a:rPr lang="it-IT" altLang="en-US" sz="2000" dirty="0" err="1">
                <a:latin typeface="Calibri"/>
                <a:cs typeface="Calibri"/>
              </a:rPr>
              <a:t>freedom</a:t>
            </a:r>
            <a:r>
              <a:rPr lang="it-IT" altLang="en-US" sz="2000" dirty="0">
                <a:latin typeface="Calibri"/>
                <a:cs typeface="Calibri"/>
              </a:rPr>
              <a:t> to the matching </a:t>
            </a:r>
            <a:r>
              <a:rPr lang="it-IT" altLang="en-US" sz="2000" dirty="0" err="1">
                <a:latin typeface="Calibri"/>
                <a:cs typeface="Calibri"/>
              </a:rPr>
              <a:t>circuit</a:t>
            </a:r>
            <a:r>
              <a:rPr lang="it-IT" altLang="en-US" sz="2000" dirty="0">
                <a:latin typeface="Calibri"/>
                <a:cs typeface="Calibri"/>
              </a:rPr>
              <a:t> to design Lg can be </a:t>
            </a:r>
            <a:r>
              <a:rPr lang="it-IT" altLang="en-US" sz="2000" dirty="0" err="1">
                <a:latin typeface="Calibri"/>
                <a:cs typeface="Calibri"/>
              </a:rPr>
              <a:t>directly</a:t>
            </a:r>
            <a:r>
              <a:rPr lang="it-IT" altLang="en-US" sz="2000" dirty="0">
                <a:latin typeface="Calibri"/>
                <a:cs typeface="Calibri"/>
              </a:rPr>
              <a:t> </a:t>
            </a:r>
            <a:r>
              <a:rPr lang="it-IT" altLang="en-US" sz="2000" dirty="0" err="1">
                <a:latin typeface="Calibri"/>
                <a:cs typeface="Calibri"/>
              </a:rPr>
              <a:t>found</a:t>
            </a:r>
            <a:r>
              <a:rPr lang="it-IT" altLang="en-US" sz="2000" dirty="0">
                <a:latin typeface="Calibri"/>
                <a:cs typeface="Calibri"/>
              </a:rPr>
              <a:t> from the input </a:t>
            </a:r>
            <a:r>
              <a:rPr lang="it-IT" altLang="en-US" sz="2000" dirty="0" err="1">
                <a:latin typeface="Calibri"/>
                <a:cs typeface="Calibri"/>
              </a:rPr>
              <a:t>resonance</a:t>
            </a:r>
            <a:r>
              <a:rPr lang="it-IT" altLang="en-US" sz="2000" dirty="0">
                <a:latin typeface="Calibri"/>
                <a:cs typeface="Calibri"/>
              </a:rPr>
              <a:t> </a:t>
            </a:r>
            <a:r>
              <a:rPr lang="it-IT" altLang="en-US" sz="2000" dirty="0" err="1">
                <a:latin typeface="Calibri"/>
                <a:cs typeface="Calibri"/>
              </a:rPr>
              <a:t>freequeny</a:t>
            </a:r>
            <a:r>
              <a:rPr lang="it-IT" altLang="en-US" sz="2000" dirty="0">
                <a:latin typeface="Calibri"/>
                <a:cs typeface="Calibri"/>
              </a:rPr>
              <a:t>  </a:t>
            </a:r>
            <a:r>
              <a:rPr lang="it-IT" altLang="en-US" sz="2000" dirty="0" err="1">
                <a:latin typeface="Calibri"/>
                <a:cs typeface="Calibri"/>
              </a:rPr>
              <a:t>Wo</a:t>
            </a:r>
            <a:r>
              <a:rPr lang="it-IT" altLang="en-US" sz="2000" dirty="0">
                <a:latin typeface="Calibri"/>
                <a:cs typeface="Calibri"/>
              </a:rPr>
              <a:t>=1/  </a:t>
            </a:r>
            <a:r>
              <a:rPr lang="it-IT" altLang="en-US" sz="2000" dirty="0" err="1">
                <a:latin typeface="Calibri"/>
                <a:cs typeface="Calibri"/>
              </a:rPr>
              <a:t>sqrt</a:t>
            </a:r>
            <a:r>
              <a:rPr lang="it-IT" altLang="en-US" sz="2000" dirty="0">
                <a:latin typeface="Calibri"/>
                <a:cs typeface="Calibri"/>
              </a:rPr>
              <a:t> ( (</a:t>
            </a:r>
            <a:r>
              <a:rPr lang="it-IT" altLang="en-US" sz="2000" dirty="0" err="1">
                <a:latin typeface="Calibri"/>
                <a:cs typeface="Calibri"/>
              </a:rPr>
              <a:t>Ls+Lg</a:t>
            </a:r>
            <a:r>
              <a:rPr lang="it-IT" altLang="en-US" sz="2000" dirty="0">
                <a:latin typeface="Calibri"/>
                <a:cs typeface="Calibri"/>
              </a:rPr>
              <a:t>)*</a:t>
            </a:r>
            <a:r>
              <a:rPr lang="it-IT" altLang="en-US" sz="2000" dirty="0" err="1">
                <a:latin typeface="Calibri"/>
                <a:cs typeface="Calibri"/>
              </a:rPr>
              <a:t>Cgs</a:t>
            </a:r>
            <a:r>
              <a:rPr lang="it-IT" altLang="en-US" sz="2000" dirty="0">
                <a:latin typeface="Calibri"/>
                <a:cs typeface="Calibri"/>
              </a:rPr>
              <a:t>)</a:t>
            </a:r>
          </a:p>
          <a:p>
            <a:pPr>
              <a:spcBef>
                <a:spcPct val="0"/>
              </a:spcBef>
              <a:buNone/>
            </a:pPr>
            <a:endParaRPr lang="it-IT" altLang="en-US" sz="2000" dirty="0">
              <a:latin typeface="Calibri"/>
              <a:cs typeface="Calibri"/>
            </a:endParaRPr>
          </a:p>
        </p:txBody>
      </p:sp>
      <p:sp>
        <p:nvSpPr>
          <p:cNvPr id="23560" name="Rettangolo 2">
            <a:extLst>
              <a:ext uri="{FF2B5EF4-FFF2-40B4-BE49-F238E27FC236}">
                <a16:creationId xmlns:a16="http://schemas.microsoft.com/office/drawing/2014/main" id="{5DDBCE3E-7D2F-44D8-B337-ECDD82D2FEDE}"/>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What is the way to get the values of Ls and Lg inductances?</a:t>
            </a:r>
            <a:endParaRPr lang="it-IT" altLang="en-US" b="1">
              <a:latin typeface="Symbol" panose="05050102010706020507" pitchFamily="18" charset="2"/>
            </a:endParaRP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asellaDiTesto 4">
            <a:extLst>
              <a:ext uri="{FF2B5EF4-FFF2-40B4-BE49-F238E27FC236}">
                <a16:creationId xmlns:a16="http://schemas.microsoft.com/office/drawing/2014/main" id="{EBDB5ED9-9DA0-49FB-BB1F-0CE9C351723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#2</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43984289-145C-452A-AD1D-F6683A1EE0BB}"/>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4580" name="Immagine 15">
            <a:extLst>
              <a:ext uri="{FF2B5EF4-FFF2-40B4-BE49-F238E27FC236}">
                <a16:creationId xmlns:a16="http://schemas.microsoft.com/office/drawing/2014/main" id="{53BE0172-3A04-4BFB-9265-1D8CA7F23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CasellaDiTesto 26">
            <a:extLst>
              <a:ext uri="{FF2B5EF4-FFF2-40B4-BE49-F238E27FC236}">
                <a16:creationId xmlns:a16="http://schemas.microsoft.com/office/drawing/2014/main" id="{6B5E8374-7F6E-47B0-8C76-CD93CA30122C}"/>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4582" name="Slide Number Placeholder 2">
            <a:extLst>
              <a:ext uri="{FF2B5EF4-FFF2-40B4-BE49-F238E27FC236}">
                <a16:creationId xmlns:a16="http://schemas.microsoft.com/office/drawing/2014/main" id="{8ACD93DE-1C8A-4F8A-BEAF-9F64923BA6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3F892FC7-4A4C-4733-A680-5D52F8473228}" type="slidenum">
              <a:rPr lang="it-IT" altLang="en-US" sz="1400"/>
              <a:pPr>
                <a:spcBef>
                  <a:spcPct val="0"/>
                </a:spcBef>
                <a:buFontTx/>
                <a:buNone/>
              </a:pPr>
              <a:t>12</a:t>
            </a:fld>
            <a:endParaRPr lang="it-IT" altLang="en-US" sz="1400"/>
          </a:p>
        </p:txBody>
      </p:sp>
      <p:sp>
        <p:nvSpPr>
          <p:cNvPr id="24583" name="Rettangolo 2">
            <a:extLst>
              <a:ext uri="{FF2B5EF4-FFF2-40B4-BE49-F238E27FC236}">
                <a16:creationId xmlns:a16="http://schemas.microsoft.com/office/drawing/2014/main" id="{05E2677C-CD51-4522-B479-6C948DBB4D23}"/>
              </a:ext>
            </a:extLst>
          </p:cNvPr>
          <p:cNvSpPr>
            <a:spLocks noChangeArrowheads="1"/>
          </p:cNvSpPr>
          <p:nvPr/>
        </p:nvSpPr>
        <p:spPr bwMode="auto">
          <a:xfrm>
            <a:off x="685859" y="2337747"/>
            <a:ext cx="7756869"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dirty="0">
                <a:latin typeface="Calibri"/>
                <a:cs typeface="Calibri"/>
              </a:rPr>
              <a:t> 1. Adding the R1 : Resistor R1 is added to bais the circuit which is to protect the circuit from the dc bais circuit , gate current of the </a:t>
            </a:r>
            <a:r>
              <a:rPr lang="it-IT" altLang="en-US" sz="2000" dirty="0" err="1">
                <a:latin typeface="Calibri"/>
                <a:cs typeface="Calibri"/>
              </a:rPr>
              <a:t>MoSFET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interms</a:t>
            </a:r>
            <a:r>
              <a:rPr lang="it-IT" altLang="en-US" sz="2000" dirty="0">
                <a:latin typeface="Calibri"/>
                <a:cs typeface="Calibri"/>
              </a:rPr>
              <a:t> of </a:t>
            </a:r>
            <a:r>
              <a:rPr lang="it-IT" altLang="en-US" sz="2000" dirty="0" err="1">
                <a:latin typeface="Calibri"/>
                <a:cs typeface="Calibri"/>
              </a:rPr>
              <a:t>nA</a:t>
            </a:r>
            <a:r>
              <a:rPr lang="it-IT" altLang="en-US" sz="2000" dirty="0">
                <a:latin typeface="Calibri"/>
                <a:cs typeface="Calibri"/>
              </a:rPr>
              <a:t> so </a:t>
            </a:r>
            <a:r>
              <a:rPr lang="it-IT" altLang="en-US" sz="2000" dirty="0" err="1">
                <a:latin typeface="Calibri"/>
                <a:cs typeface="Calibri"/>
              </a:rPr>
              <a:t>it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enough</a:t>
            </a:r>
            <a:r>
              <a:rPr lang="it-IT" altLang="en-US" sz="2000" dirty="0">
                <a:latin typeface="Calibri"/>
                <a:cs typeface="Calibri"/>
              </a:rPr>
              <a:t> </a:t>
            </a:r>
            <a:r>
              <a:rPr lang="it-IT" altLang="en-US" sz="2000" dirty="0" err="1">
                <a:latin typeface="Calibri"/>
                <a:cs typeface="Calibri"/>
              </a:rPr>
              <a:t>that</a:t>
            </a:r>
            <a:r>
              <a:rPr lang="it-IT" altLang="en-US" sz="2000" dirty="0">
                <a:latin typeface="Calibri"/>
                <a:cs typeface="Calibri"/>
              </a:rPr>
              <a:t> 1kohm </a:t>
            </a:r>
            <a:r>
              <a:rPr lang="it-IT" altLang="en-US" sz="2000" dirty="0" err="1">
                <a:latin typeface="Calibri"/>
                <a:cs typeface="Calibri"/>
              </a:rPr>
              <a:t>bais</a:t>
            </a:r>
            <a:r>
              <a:rPr lang="it-IT" altLang="en-US" sz="2000" dirty="0">
                <a:latin typeface="Calibri"/>
                <a:cs typeface="Calibri"/>
              </a:rPr>
              <a:t> </a:t>
            </a:r>
            <a:r>
              <a:rPr lang="it-IT" altLang="en-US" sz="2000" dirty="0" err="1">
                <a:latin typeface="Calibri"/>
                <a:cs typeface="Calibri"/>
              </a:rPr>
              <a:t>resistor</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2. </a:t>
            </a:r>
            <a:r>
              <a:rPr lang="it-IT" altLang="en-US" sz="2000" dirty="0" err="1">
                <a:latin typeface="Calibri"/>
                <a:cs typeface="Calibri"/>
              </a:rPr>
              <a:t>Adding</a:t>
            </a:r>
            <a:r>
              <a:rPr lang="it-IT" altLang="en-US" sz="2000" dirty="0">
                <a:latin typeface="Calibri"/>
                <a:cs typeface="Calibri"/>
              </a:rPr>
              <a:t> the C1: C1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used</a:t>
            </a:r>
            <a:r>
              <a:rPr lang="it-IT" altLang="en-US" sz="2000" dirty="0">
                <a:latin typeface="Calibri"/>
                <a:cs typeface="Calibri"/>
              </a:rPr>
              <a:t> for to isolate the DC </a:t>
            </a:r>
            <a:r>
              <a:rPr lang="it-IT" altLang="en-US" sz="2000" dirty="0" err="1">
                <a:latin typeface="Calibri"/>
                <a:cs typeface="Calibri"/>
              </a:rPr>
              <a:t>circuit</a:t>
            </a:r>
            <a:r>
              <a:rPr lang="it-IT" altLang="en-US" sz="2000" dirty="0">
                <a:latin typeface="Calibri"/>
                <a:cs typeface="Calibri"/>
              </a:rPr>
              <a:t> from the RF , 10Pf </a:t>
            </a:r>
            <a:r>
              <a:rPr lang="it-IT" altLang="en-US" sz="2000" dirty="0" err="1">
                <a:latin typeface="Calibri"/>
                <a:cs typeface="Calibri"/>
              </a:rPr>
              <a:t>farade</a:t>
            </a:r>
            <a:r>
              <a:rPr lang="it-IT" altLang="en-US" sz="2000" dirty="0">
                <a:latin typeface="Calibri"/>
                <a:cs typeface="Calibri"/>
              </a:rPr>
              <a:t> </a:t>
            </a:r>
            <a:r>
              <a:rPr lang="it-IT" altLang="en-US" sz="2000" dirty="0" err="1">
                <a:latin typeface="Calibri"/>
                <a:cs typeface="Calibri"/>
              </a:rPr>
              <a:t>pretty</a:t>
            </a:r>
            <a:r>
              <a:rPr lang="it-IT" altLang="en-US" sz="2000" dirty="0">
                <a:latin typeface="Calibri"/>
                <a:cs typeface="Calibri"/>
              </a:rPr>
              <a:t> </a:t>
            </a:r>
            <a:r>
              <a:rPr lang="it-IT" altLang="en-US" sz="2000" dirty="0" err="1">
                <a:latin typeface="Calibri"/>
                <a:cs typeface="Calibri"/>
              </a:rPr>
              <a:t>manageble</a:t>
            </a:r>
            <a:r>
              <a:rPr lang="it-IT" altLang="en-US" sz="2000" dirty="0">
                <a:latin typeface="Calibri"/>
                <a:cs typeface="Calibri"/>
              </a:rPr>
              <a:t> to </a:t>
            </a:r>
            <a:r>
              <a:rPr lang="it-IT" altLang="en-US" sz="2000" dirty="0" err="1">
                <a:latin typeface="Calibri"/>
                <a:cs typeface="Calibri"/>
              </a:rPr>
              <a:t>block</a:t>
            </a:r>
            <a:r>
              <a:rPr lang="it-IT" altLang="en-US" sz="2000" dirty="0">
                <a:latin typeface="Calibri"/>
                <a:cs typeface="Calibri"/>
              </a:rPr>
              <a:t> the dc from the </a:t>
            </a:r>
            <a:r>
              <a:rPr lang="it-IT" altLang="en-US" sz="2000" dirty="0" err="1">
                <a:latin typeface="Calibri"/>
                <a:cs typeface="Calibri"/>
              </a:rPr>
              <a:t>bais</a:t>
            </a:r>
            <a:r>
              <a:rPr lang="it-IT" altLang="en-US" sz="2000" dirty="0">
                <a:latin typeface="Calibri"/>
                <a:cs typeface="Calibri"/>
              </a:rPr>
              <a:t> </a:t>
            </a:r>
            <a:r>
              <a:rPr lang="it-IT" altLang="en-US" sz="2000" dirty="0" err="1">
                <a:latin typeface="Calibri"/>
                <a:cs typeface="Calibri"/>
              </a:rPr>
              <a:t>circtuit</a:t>
            </a:r>
            <a:r>
              <a:rPr lang="it-IT" altLang="en-US" sz="2000" dirty="0">
                <a:latin typeface="Calibri"/>
                <a:cs typeface="Calibri"/>
              </a:rPr>
              <a:t>.</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3. R1 and C1 Analysis : The time </a:t>
            </a:r>
            <a:r>
              <a:rPr lang="it-IT" altLang="en-US" sz="2000" dirty="0" err="1">
                <a:latin typeface="Calibri"/>
                <a:cs typeface="Calibri"/>
              </a:rPr>
              <a:t>constant</a:t>
            </a:r>
            <a:r>
              <a:rPr lang="it-IT" altLang="en-US" sz="2000" dirty="0">
                <a:latin typeface="Calibri"/>
                <a:cs typeface="Calibri"/>
              </a:rPr>
              <a:t> of the R1C1 </a:t>
            </a:r>
            <a:r>
              <a:rPr lang="it-IT" altLang="en-US" sz="2000" dirty="0" err="1">
                <a:latin typeface="Calibri"/>
                <a:cs typeface="Calibri"/>
              </a:rPr>
              <a:t>is</a:t>
            </a:r>
            <a:r>
              <a:rPr lang="it-IT" altLang="en-US" sz="2000" dirty="0">
                <a:latin typeface="Calibri"/>
                <a:cs typeface="Calibri"/>
              </a:rPr>
              <a:t> 10nS and the input RF </a:t>
            </a:r>
            <a:r>
              <a:rPr lang="it-IT" altLang="en-US" sz="2000" dirty="0" err="1">
                <a:latin typeface="Calibri"/>
                <a:cs typeface="Calibri"/>
              </a:rPr>
              <a:t>frquency</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50nS so the , RF can pass </a:t>
            </a:r>
            <a:r>
              <a:rPr lang="it-IT" altLang="en-US" sz="2000" dirty="0" err="1">
                <a:latin typeface="Calibri"/>
                <a:cs typeface="Calibri"/>
              </a:rPr>
              <a:t>through</a:t>
            </a:r>
            <a:r>
              <a:rPr lang="it-IT" altLang="en-US" sz="2000" dirty="0">
                <a:latin typeface="Calibri"/>
                <a:cs typeface="Calibri"/>
              </a:rPr>
              <a:t> </a:t>
            </a:r>
            <a:r>
              <a:rPr lang="it-IT" altLang="en-US" sz="2000" dirty="0" err="1">
                <a:latin typeface="Calibri"/>
                <a:cs typeface="Calibri"/>
              </a:rPr>
              <a:t>circuit</a:t>
            </a:r>
            <a:r>
              <a:rPr lang="it-IT" altLang="en-US" sz="2000" dirty="0">
                <a:latin typeface="Calibri"/>
                <a:cs typeface="Calibri"/>
              </a:rPr>
              <a:t> and </a:t>
            </a:r>
            <a:r>
              <a:rPr lang="it-IT" altLang="en-US" sz="2000" dirty="0" err="1">
                <a:latin typeface="Calibri"/>
                <a:cs typeface="Calibri"/>
              </a:rPr>
              <a:t>blocked</a:t>
            </a:r>
            <a:r>
              <a:rPr lang="it-IT" altLang="en-US" sz="2000" dirty="0">
                <a:latin typeface="Calibri"/>
                <a:cs typeface="Calibri"/>
              </a:rPr>
              <a:t> to </a:t>
            </a:r>
            <a:r>
              <a:rPr lang="it-IT" altLang="en-US" sz="2000" dirty="0" err="1">
                <a:latin typeface="Calibri"/>
                <a:cs typeface="Calibri"/>
              </a:rPr>
              <a:t>affect</a:t>
            </a:r>
            <a:r>
              <a:rPr lang="it-IT" altLang="en-US" sz="2000" dirty="0">
                <a:latin typeface="Calibri"/>
                <a:cs typeface="Calibri"/>
              </a:rPr>
              <a:t> the DC </a:t>
            </a:r>
            <a:r>
              <a:rPr lang="it-IT" altLang="en-US" sz="2000" dirty="0" err="1">
                <a:latin typeface="Calibri"/>
                <a:cs typeface="Calibri"/>
              </a:rPr>
              <a:t>bais</a:t>
            </a:r>
            <a:r>
              <a:rPr lang="it-IT" altLang="en-US" sz="2000" dirty="0">
                <a:latin typeface="Calibri"/>
                <a:cs typeface="Calibri"/>
              </a:rPr>
              <a:t> </a:t>
            </a:r>
            <a:r>
              <a:rPr lang="it-IT" altLang="en-US" sz="2000" dirty="0" err="1">
                <a:latin typeface="Calibri"/>
                <a:cs typeface="Calibri"/>
              </a:rPr>
              <a:t>circuit</a:t>
            </a:r>
            <a:r>
              <a:rPr lang="it-IT" altLang="en-US" sz="2000" dirty="0">
                <a:latin typeface="Calibri"/>
                <a:cs typeface="Calibri"/>
              </a:rPr>
              <a:t>.</a:t>
            </a:r>
          </a:p>
        </p:txBody>
      </p:sp>
      <p:sp>
        <p:nvSpPr>
          <p:cNvPr id="24584" name="Rettangolo 2">
            <a:extLst>
              <a:ext uri="{FF2B5EF4-FFF2-40B4-BE49-F238E27FC236}">
                <a16:creationId xmlns:a16="http://schemas.microsoft.com/office/drawing/2014/main" id="{8429A82A-3714-4732-9481-3D9BBAF79A17}"/>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Are 10pF and 1Kohms enought for our 2 GHz design? Why?</a:t>
            </a:r>
            <a:endParaRPr lang="it-IT" altLang="en-US" b="1">
              <a:latin typeface="Symbol" panose="05050102010706020507" pitchFamily="18" charset="2"/>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13</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42798" y="2220686"/>
            <a:ext cx="788314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Sharp Input Matching can be </a:t>
            </a:r>
            <a:r>
              <a:rPr lang="en-US" dirty="0" err="1">
                <a:latin typeface="Times New Roman"/>
                <a:cs typeface="Times New Roman"/>
              </a:rPr>
              <a:t>obtined</a:t>
            </a:r>
            <a:r>
              <a:rPr lang="en-US" dirty="0">
                <a:latin typeface="Times New Roman"/>
                <a:cs typeface="Times New Roman"/>
              </a:rPr>
              <a:t> in three techniques:</a:t>
            </a:r>
            <a:endParaRPr lang="en-US" dirty="0">
              <a:cs typeface="Times New Roman"/>
            </a:endParaRPr>
          </a:p>
          <a:p>
            <a:r>
              <a:rPr lang="en-US" dirty="0">
                <a:latin typeface="Times New Roman"/>
                <a:cs typeface="Times New Roman"/>
              </a:rPr>
              <a:t>(Reflection </a:t>
            </a:r>
            <a:r>
              <a:rPr lang="en-US" dirty="0" err="1">
                <a:latin typeface="Times New Roman"/>
                <a:cs typeface="Times New Roman"/>
              </a:rPr>
              <a:t>coefficent</a:t>
            </a:r>
            <a:r>
              <a:rPr lang="en-US" dirty="0">
                <a:latin typeface="Times New Roman"/>
                <a:cs typeface="Times New Roman"/>
              </a:rPr>
              <a:t> at the input depends)</a:t>
            </a:r>
            <a:endParaRPr lang="en-US" dirty="0">
              <a:cs typeface="Times New Roman"/>
            </a:endParaRPr>
          </a:p>
          <a:p>
            <a:endParaRPr lang="en-US" dirty="0">
              <a:latin typeface="Times New Roman"/>
              <a:cs typeface="Times New Roman"/>
            </a:endParaRPr>
          </a:p>
          <a:p>
            <a:r>
              <a:rPr lang="en-US" sz="2000" dirty="0">
                <a:latin typeface="Times New Roman"/>
                <a:cs typeface="Times New Roman"/>
              </a:rPr>
              <a:t>1. Input Q </a:t>
            </a:r>
            <a:r>
              <a:rPr lang="en-US" sz="2000" dirty="0" err="1">
                <a:latin typeface="Times New Roman"/>
                <a:cs typeface="Times New Roman"/>
              </a:rPr>
              <a:t>fator</a:t>
            </a:r>
            <a:r>
              <a:rPr lang="en-US" sz="2000" dirty="0">
                <a:latin typeface="Times New Roman"/>
                <a:cs typeface="Times New Roman"/>
              </a:rPr>
              <a:t>(tune the input matching circuit)</a:t>
            </a:r>
            <a:endParaRPr lang="en-US" sz="2000">
              <a:cs typeface="Times New Roman"/>
            </a:endParaRPr>
          </a:p>
          <a:p>
            <a:r>
              <a:rPr lang="en-US" sz="2000" dirty="0">
                <a:latin typeface="Times New Roman"/>
                <a:cs typeface="Times New Roman"/>
              </a:rPr>
              <a:t>2.Increase the gain (essential increasing the gm -&gt; increase the </a:t>
            </a:r>
            <a:r>
              <a:rPr lang="en-US" sz="2000" dirty="0" err="1">
                <a:latin typeface="Times New Roman"/>
                <a:cs typeface="Times New Roman"/>
              </a:rPr>
              <a:t>vgs</a:t>
            </a:r>
            <a:r>
              <a:rPr lang="en-US" sz="2000" dirty="0">
                <a:latin typeface="Times New Roman"/>
                <a:cs typeface="Times New Roman"/>
              </a:rPr>
              <a:t>)</a:t>
            </a:r>
          </a:p>
          <a:p>
            <a:r>
              <a:rPr lang="en-US" sz="2000" dirty="0">
                <a:latin typeface="Times New Roman"/>
                <a:cs typeface="Times New Roman"/>
              </a:rPr>
              <a:t>3.Tune the </a:t>
            </a:r>
            <a:r>
              <a:rPr lang="en-US" sz="2000" dirty="0" err="1">
                <a:latin typeface="Times New Roman"/>
                <a:cs typeface="Times New Roman"/>
              </a:rPr>
              <a:t>Zl</a:t>
            </a:r>
            <a:r>
              <a:rPr lang="en-US" sz="2000" dirty="0">
                <a:latin typeface="Times New Roman"/>
                <a:cs typeface="Times New Roman"/>
              </a:rPr>
              <a:t>(increase)</a:t>
            </a:r>
          </a:p>
        </p:txBody>
      </p:sp>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14</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1. Input Q </a:t>
            </a:r>
            <a:r>
              <a:rPr lang="en-US" dirty="0" err="1">
                <a:latin typeface="Times New Roman"/>
                <a:cs typeface="Times New Roman"/>
              </a:rPr>
              <a:t>fator</a:t>
            </a:r>
            <a:r>
              <a:rPr lang="en-US" dirty="0">
                <a:latin typeface="Times New Roman"/>
                <a:cs typeface="Times New Roman"/>
              </a:rPr>
              <a:t>(tune the input matching circuit)</a:t>
            </a:r>
          </a:p>
          <a:p>
            <a:endParaRPr lang="en-US" dirty="0">
              <a:cs typeface="Times New Roman"/>
            </a:endParaRPr>
          </a:p>
          <a:p>
            <a:r>
              <a:rPr lang="en-US" sz="2000" dirty="0">
                <a:latin typeface="Times New Roman"/>
                <a:cs typeface="Times New Roman"/>
              </a:rPr>
              <a:t>At the high frequency Transistor parasitic parameters plays a great role without in usual design the </a:t>
            </a:r>
            <a:r>
              <a:rPr lang="en-US" sz="2000" dirty="0" err="1">
                <a:latin typeface="Times New Roman"/>
                <a:cs typeface="Times New Roman"/>
              </a:rPr>
              <a:t>Cgd</a:t>
            </a:r>
            <a:r>
              <a:rPr lang="en-US" sz="2000" dirty="0">
                <a:latin typeface="Times New Roman"/>
                <a:cs typeface="Times New Roman"/>
              </a:rPr>
              <a:t> is </a:t>
            </a:r>
            <a:r>
              <a:rPr lang="en-US" sz="2000" dirty="0" err="1">
                <a:latin typeface="Times New Roman"/>
                <a:cs typeface="Times New Roman"/>
              </a:rPr>
              <a:t>neclected</a:t>
            </a:r>
            <a:r>
              <a:rPr lang="en-US" sz="2000" dirty="0">
                <a:latin typeface="Times New Roman"/>
                <a:cs typeface="Times New Roman"/>
              </a:rPr>
              <a:t> , by considering the </a:t>
            </a:r>
            <a:r>
              <a:rPr lang="en-US" sz="2000" dirty="0" err="1">
                <a:latin typeface="Times New Roman"/>
                <a:cs typeface="Times New Roman"/>
              </a:rPr>
              <a:t>Cgd</a:t>
            </a:r>
            <a:r>
              <a:rPr lang="en-US" sz="2000" dirty="0">
                <a:latin typeface="Times New Roman"/>
                <a:cs typeface="Times New Roman"/>
              </a:rPr>
              <a:t> at the high </a:t>
            </a:r>
            <a:r>
              <a:rPr lang="en-US" sz="2000" dirty="0" err="1">
                <a:latin typeface="Times New Roman"/>
                <a:cs typeface="Times New Roman"/>
              </a:rPr>
              <a:t>frquency</a:t>
            </a:r>
            <a:r>
              <a:rPr lang="en-US" sz="2000" dirty="0">
                <a:latin typeface="Times New Roman"/>
                <a:cs typeface="Times New Roman"/>
              </a:rPr>
              <a:t> S11 improved from –11db to –13db (without considering the load match)</a:t>
            </a:r>
          </a:p>
          <a:p>
            <a:endParaRPr lang="en-US" sz="2000" dirty="0">
              <a:cs typeface="Times New Roman"/>
            </a:endParaRPr>
          </a:p>
          <a:p>
            <a:r>
              <a:rPr lang="en-US" sz="2000" dirty="0">
                <a:latin typeface="Times New Roman"/>
                <a:cs typeface="Times New Roman"/>
              </a:rPr>
              <a:t>Problems address from this method:</a:t>
            </a:r>
            <a:endParaRPr lang="en-US" sz="2000" dirty="0">
              <a:cs typeface="Times New Roman"/>
            </a:endParaRPr>
          </a:p>
          <a:p>
            <a:endParaRPr lang="en-US" sz="2000" dirty="0">
              <a:cs typeface="Times New Roman"/>
            </a:endParaRPr>
          </a:p>
          <a:p>
            <a:r>
              <a:rPr lang="en-US" sz="2000" dirty="0">
                <a:latin typeface="Times New Roman"/>
                <a:cs typeface="Times New Roman"/>
              </a:rPr>
              <a:t>1. Improved the input reflections (S11)</a:t>
            </a:r>
          </a:p>
          <a:p>
            <a:r>
              <a:rPr lang="en-US" sz="2000" dirty="0">
                <a:latin typeface="Times New Roman"/>
                <a:cs typeface="Times New Roman"/>
              </a:rPr>
              <a:t>2. Addressed resonance Frequency drift (shifting matching frequency) 1.7GHz to 1.99GHZ</a:t>
            </a:r>
          </a:p>
        </p:txBody>
      </p:sp>
    </p:spTree>
    <p:extLst>
      <p:ext uri="{BB962C8B-B14F-4D97-AF65-F5344CB8AC3E}">
        <p14:creationId xmlns:p14="http://schemas.microsoft.com/office/powerpoint/2010/main" val="749676896"/>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15</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1. Input Q </a:t>
            </a:r>
            <a:r>
              <a:rPr lang="en-US" dirty="0" err="1">
                <a:latin typeface="Times New Roman"/>
                <a:cs typeface="Times New Roman"/>
              </a:rPr>
              <a:t>fator</a:t>
            </a:r>
            <a:r>
              <a:rPr lang="en-US" dirty="0">
                <a:latin typeface="Times New Roman"/>
                <a:cs typeface="Times New Roman"/>
              </a:rPr>
              <a:t>(tune the input matching circuit without considering the load match)</a:t>
            </a:r>
          </a:p>
          <a:p>
            <a:endParaRPr lang="en-US" dirty="0">
              <a:cs typeface="Times New Roman"/>
            </a:endParaRPr>
          </a:p>
          <a:p>
            <a:endParaRPr lang="en-US" sz="2000" dirty="0">
              <a:latin typeface="Times New Roman"/>
              <a:cs typeface="Times New Roman"/>
            </a:endParaRPr>
          </a:p>
        </p:txBody>
      </p:sp>
      <p:pic>
        <p:nvPicPr>
          <p:cNvPr id="4" name="Picture 4" descr="Graphical user interface&#10;&#10;Description automatically generated">
            <a:extLst>
              <a:ext uri="{FF2B5EF4-FFF2-40B4-BE49-F238E27FC236}">
                <a16:creationId xmlns:a16="http://schemas.microsoft.com/office/drawing/2014/main" id="{E147E089-7FC5-4885-A11B-206D59140152}"/>
              </a:ext>
            </a:extLst>
          </p:cNvPr>
          <p:cNvPicPr>
            <a:picLocks noChangeAspect="1"/>
          </p:cNvPicPr>
          <p:nvPr/>
        </p:nvPicPr>
        <p:blipFill>
          <a:blip r:embed="rId3"/>
          <a:stretch>
            <a:fillRect/>
          </a:stretch>
        </p:blipFill>
        <p:spPr>
          <a:xfrm>
            <a:off x="147667" y="2893868"/>
            <a:ext cx="8862863" cy="3981008"/>
          </a:xfrm>
          <a:prstGeom prst="rect">
            <a:avLst/>
          </a:prstGeom>
        </p:spPr>
      </p:pic>
      <p:sp>
        <p:nvSpPr>
          <p:cNvPr id="5" name="TextBox 4">
            <a:extLst>
              <a:ext uri="{FF2B5EF4-FFF2-40B4-BE49-F238E27FC236}">
                <a16:creationId xmlns:a16="http://schemas.microsoft.com/office/drawing/2014/main" id="{F931D1F7-DCCF-4CAF-9C46-E952E5B827A4}"/>
              </a:ext>
            </a:extLst>
          </p:cNvPr>
          <p:cNvSpPr txBox="1"/>
          <p:nvPr/>
        </p:nvSpPr>
        <p:spPr>
          <a:xfrm>
            <a:off x="4080723" y="5060437"/>
            <a:ext cx="33395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FF0000"/>
                </a:solidFill>
                <a:latin typeface="Times New Roman"/>
                <a:cs typeface="Times New Roman"/>
              </a:rPr>
              <a:t>Input Fine tune considering </a:t>
            </a:r>
            <a:r>
              <a:rPr lang="en-US" sz="1800" dirty="0" err="1">
                <a:solidFill>
                  <a:srgbClr val="FF0000"/>
                </a:solidFill>
                <a:latin typeface="Times New Roman"/>
                <a:cs typeface="Times New Roman"/>
              </a:rPr>
              <a:t>parasitics</a:t>
            </a:r>
            <a:r>
              <a:rPr lang="en-US" sz="1800" dirty="0">
                <a:solidFill>
                  <a:srgbClr val="FF0000"/>
                </a:solidFill>
                <a:latin typeface="Times New Roman"/>
                <a:cs typeface="Times New Roman"/>
              </a:rPr>
              <a:t> </a:t>
            </a:r>
          </a:p>
        </p:txBody>
      </p:sp>
      <p:cxnSp>
        <p:nvCxnSpPr>
          <p:cNvPr id="6" name="Straight Arrow Connector 5">
            <a:extLst>
              <a:ext uri="{FF2B5EF4-FFF2-40B4-BE49-F238E27FC236}">
                <a16:creationId xmlns:a16="http://schemas.microsoft.com/office/drawing/2014/main" id="{D50EAACB-A218-4795-B5B8-5880ACE7FA0D}"/>
              </a:ext>
            </a:extLst>
          </p:cNvPr>
          <p:cNvCxnSpPr/>
          <p:nvPr/>
        </p:nvCxnSpPr>
        <p:spPr bwMode="auto">
          <a:xfrm flipH="1">
            <a:off x="5654832" y="4463556"/>
            <a:ext cx="675860" cy="644624"/>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87051647"/>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16</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 Improving the </a:t>
            </a:r>
            <a:r>
              <a:rPr lang="en-US" dirty="0" err="1">
                <a:latin typeface="Times New Roman"/>
                <a:cs typeface="Times New Roman"/>
              </a:rPr>
              <a:t>Intrensic</a:t>
            </a:r>
            <a:r>
              <a:rPr lang="en-US" dirty="0">
                <a:latin typeface="Times New Roman"/>
                <a:cs typeface="Times New Roman"/>
              </a:rPr>
              <a:t> Gain</a:t>
            </a:r>
            <a:endParaRPr lang="en-US" dirty="0">
              <a:cs typeface="Times New Roman"/>
            </a:endParaRPr>
          </a:p>
          <a:p>
            <a:endParaRPr lang="en-US" dirty="0">
              <a:latin typeface="Times New Roman"/>
              <a:cs typeface="Times New Roman"/>
            </a:endParaRPr>
          </a:p>
          <a:p>
            <a:r>
              <a:rPr lang="en-US" sz="2000" dirty="0">
                <a:latin typeface="Times New Roman"/>
                <a:cs typeface="Times New Roman"/>
              </a:rPr>
              <a:t>Improving the </a:t>
            </a:r>
            <a:r>
              <a:rPr lang="en-US" sz="2000" dirty="0" err="1">
                <a:latin typeface="Times New Roman"/>
                <a:cs typeface="Times New Roman"/>
              </a:rPr>
              <a:t>intrensic</a:t>
            </a:r>
            <a:r>
              <a:rPr lang="en-US" sz="2000" dirty="0">
                <a:latin typeface="Times New Roman"/>
                <a:cs typeface="Times New Roman"/>
              </a:rPr>
              <a:t> gain will </a:t>
            </a:r>
            <a:r>
              <a:rPr lang="en-US" sz="2000" dirty="0" err="1">
                <a:latin typeface="Times New Roman"/>
                <a:cs typeface="Times New Roman"/>
              </a:rPr>
              <a:t>aviod</a:t>
            </a:r>
            <a:r>
              <a:rPr lang="en-US" sz="2000" dirty="0">
                <a:latin typeface="Times New Roman"/>
                <a:cs typeface="Times New Roman"/>
              </a:rPr>
              <a:t> the nonlinearities in the systems and essential it is matched best </a:t>
            </a:r>
            <a:r>
              <a:rPr lang="en-US" sz="2000" dirty="0" err="1">
                <a:latin typeface="Times New Roman"/>
                <a:cs typeface="Times New Roman"/>
              </a:rPr>
              <a:t>higer</a:t>
            </a:r>
            <a:r>
              <a:rPr lang="en-US" sz="2000" dirty="0">
                <a:latin typeface="Times New Roman"/>
                <a:cs typeface="Times New Roman"/>
              </a:rPr>
              <a:t> the gain can be obtained by the higher the gm</a:t>
            </a:r>
          </a:p>
          <a:p>
            <a:endParaRPr lang="en-US" sz="2000" dirty="0">
              <a:latin typeface="Times New Roman"/>
              <a:cs typeface="Times New Roman"/>
            </a:endParaRPr>
          </a:p>
          <a:p>
            <a:r>
              <a:rPr lang="en-US" sz="2000" dirty="0">
                <a:latin typeface="Times New Roman"/>
                <a:cs typeface="Times New Roman"/>
              </a:rPr>
              <a:t>Gm improved:</a:t>
            </a:r>
          </a:p>
          <a:p>
            <a:r>
              <a:rPr lang="en-US" sz="2000" dirty="0">
                <a:latin typeface="Times New Roman"/>
                <a:cs typeface="Times New Roman"/>
              </a:rPr>
              <a:t>1. Operate the Transistor in the weak inversion and keep the maximum </a:t>
            </a:r>
            <a:r>
              <a:rPr lang="en-US" sz="2000" dirty="0" err="1">
                <a:latin typeface="Times New Roman"/>
                <a:cs typeface="Times New Roman"/>
              </a:rPr>
              <a:t>diementions</a:t>
            </a:r>
            <a:r>
              <a:rPr lang="en-US" sz="2000" dirty="0">
                <a:latin typeface="Times New Roman"/>
                <a:cs typeface="Times New Roman"/>
              </a:rPr>
              <a:t> (</a:t>
            </a:r>
            <a:r>
              <a:rPr lang="en-US" sz="2000" dirty="0" err="1">
                <a:latin typeface="Times New Roman"/>
                <a:cs typeface="Times New Roman"/>
              </a:rPr>
              <a:t>Vdsat</a:t>
            </a:r>
            <a:r>
              <a:rPr lang="en-US" sz="2000" dirty="0">
                <a:latin typeface="Times New Roman"/>
                <a:cs typeface="Times New Roman"/>
              </a:rPr>
              <a:t> less than 100mv)</a:t>
            </a:r>
          </a:p>
          <a:p>
            <a:endParaRPr lang="en-US" sz="2000" dirty="0">
              <a:latin typeface="Times New Roman"/>
              <a:cs typeface="Times New Roman"/>
            </a:endParaRPr>
          </a:p>
          <a:p>
            <a:r>
              <a:rPr lang="en-US" sz="2000" dirty="0">
                <a:latin typeface="Times New Roman"/>
                <a:cs typeface="Times New Roman"/>
              </a:rPr>
              <a:t>2. Increase the more </a:t>
            </a:r>
            <a:r>
              <a:rPr lang="en-US" sz="2000" dirty="0" err="1">
                <a:latin typeface="Times New Roman"/>
                <a:cs typeface="Times New Roman"/>
              </a:rPr>
              <a:t>Vgs</a:t>
            </a:r>
            <a:endParaRPr lang="en-US" sz="2000">
              <a:latin typeface="Times New Roman"/>
              <a:cs typeface="Times New Roman"/>
            </a:endParaRPr>
          </a:p>
          <a:p>
            <a:endParaRPr lang="en-US" sz="2000" dirty="0">
              <a:latin typeface="Times New Roman"/>
              <a:cs typeface="Times New Roman"/>
            </a:endParaRPr>
          </a:p>
          <a:p>
            <a:r>
              <a:rPr lang="en-US" sz="2000" dirty="0">
                <a:latin typeface="Times New Roman"/>
                <a:cs typeface="Times New Roman"/>
              </a:rPr>
              <a:t>3. Push Higher external current through external current reuse amplifiers </a:t>
            </a:r>
          </a:p>
        </p:txBody>
      </p:sp>
    </p:spTree>
    <p:extLst>
      <p:ext uri="{BB962C8B-B14F-4D97-AF65-F5344CB8AC3E}">
        <p14:creationId xmlns:p14="http://schemas.microsoft.com/office/powerpoint/2010/main" val="1556369351"/>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17</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 Improving the </a:t>
            </a:r>
            <a:r>
              <a:rPr lang="en-US" dirty="0" err="1">
                <a:latin typeface="Times New Roman"/>
                <a:cs typeface="Times New Roman"/>
              </a:rPr>
              <a:t>Intrensic</a:t>
            </a:r>
            <a:r>
              <a:rPr lang="en-US" dirty="0">
                <a:latin typeface="Times New Roman"/>
                <a:cs typeface="Times New Roman"/>
              </a:rPr>
              <a:t> Gain</a:t>
            </a:r>
            <a:endParaRPr lang="en-US" dirty="0">
              <a:cs typeface="Times New Roman"/>
            </a:endParaRPr>
          </a:p>
          <a:p>
            <a:endParaRPr lang="en-US" sz="2000" dirty="0">
              <a:latin typeface="Times New Roman"/>
              <a:cs typeface="Times New Roman"/>
            </a:endParaRPr>
          </a:p>
          <a:p>
            <a:r>
              <a:rPr lang="en-US" sz="2000" dirty="0">
                <a:latin typeface="Times New Roman"/>
                <a:cs typeface="Times New Roman"/>
              </a:rPr>
              <a:t>Improving the </a:t>
            </a:r>
            <a:r>
              <a:rPr lang="en-US" sz="2000" dirty="0" err="1">
                <a:latin typeface="Times New Roman"/>
                <a:cs typeface="Times New Roman"/>
              </a:rPr>
              <a:t>intrensic</a:t>
            </a:r>
            <a:r>
              <a:rPr lang="en-US" sz="2000" dirty="0">
                <a:latin typeface="Times New Roman"/>
                <a:cs typeface="Times New Roman"/>
              </a:rPr>
              <a:t> gain </a:t>
            </a:r>
            <a:r>
              <a:rPr lang="en-US" sz="2000" dirty="0" err="1">
                <a:latin typeface="Times New Roman"/>
                <a:cs typeface="Times New Roman"/>
              </a:rPr>
              <a:t>dosenot</a:t>
            </a:r>
            <a:r>
              <a:rPr lang="en-US" sz="2000" dirty="0">
                <a:latin typeface="Times New Roman"/>
                <a:cs typeface="Times New Roman"/>
              </a:rPr>
              <a:t> impact much </a:t>
            </a:r>
            <a:r>
              <a:rPr lang="en-US" sz="2000" dirty="0" err="1">
                <a:latin typeface="Times New Roman"/>
                <a:cs typeface="Times New Roman"/>
              </a:rPr>
              <a:t>untill</a:t>
            </a:r>
            <a:r>
              <a:rPr lang="en-US" sz="2000" dirty="0">
                <a:latin typeface="Times New Roman"/>
                <a:cs typeface="Times New Roman"/>
              </a:rPr>
              <a:t> unless load and input matched perfectly</a:t>
            </a:r>
          </a:p>
          <a:p>
            <a:endParaRPr lang="en-US" sz="2000" dirty="0">
              <a:latin typeface="Times New Roman"/>
              <a:cs typeface="Times New Roman"/>
            </a:endParaRPr>
          </a:p>
          <a:p>
            <a:r>
              <a:rPr lang="en-US" sz="2000" dirty="0">
                <a:latin typeface="Times New Roman"/>
                <a:cs typeface="Times New Roman"/>
              </a:rPr>
              <a:t>Improving the </a:t>
            </a:r>
            <a:r>
              <a:rPr lang="en-US" sz="2000" dirty="0" err="1">
                <a:latin typeface="Times New Roman"/>
                <a:cs typeface="Times New Roman"/>
              </a:rPr>
              <a:t>Vgs</a:t>
            </a:r>
            <a:r>
              <a:rPr lang="en-US" sz="2000" dirty="0">
                <a:latin typeface="Times New Roman"/>
                <a:cs typeface="Times New Roman"/>
              </a:rPr>
              <a:t> from the </a:t>
            </a:r>
            <a:r>
              <a:rPr lang="en-US" sz="2000" dirty="0" err="1">
                <a:latin typeface="Times New Roman"/>
                <a:cs typeface="Times New Roman"/>
              </a:rPr>
              <a:t>bais</a:t>
            </a:r>
            <a:r>
              <a:rPr lang="en-US" sz="2000" dirty="0">
                <a:latin typeface="Times New Roman"/>
                <a:cs typeface="Times New Roman"/>
              </a:rPr>
              <a:t> point 450m v to </a:t>
            </a:r>
            <a:r>
              <a:rPr lang="en-US" sz="2000" dirty="0" err="1">
                <a:latin typeface="Times New Roman"/>
                <a:cs typeface="Times New Roman"/>
              </a:rPr>
              <a:t>vdd</a:t>
            </a:r>
            <a:r>
              <a:rPr lang="en-US" sz="2000" dirty="0">
                <a:latin typeface="Times New Roman"/>
                <a:cs typeface="Times New Roman"/>
              </a:rPr>
              <a:t> improved the S11 –4db but the problem from this method is a lot </a:t>
            </a:r>
            <a:r>
              <a:rPr lang="en-US" sz="2000" dirty="0" err="1">
                <a:latin typeface="Times New Roman"/>
                <a:cs typeface="Times New Roman"/>
              </a:rPr>
              <a:t>parasitc</a:t>
            </a:r>
            <a:r>
              <a:rPr lang="en-US" sz="2000" dirty="0">
                <a:latin typeface="Times New Roman"/>
                <a:cs typeface="Times New Roman"/>
              </a:rPr>
              <a:t> components impact on the circuit at the higher gain level and the resonance matching frequency drifts </a:t>
            </a:r>
          </a:p>
          <a:p>
            <a:endParaRPr lang="en-US" sz="2000" dirty="0">
              <a:latin typeface="Times New Roman"/>
              <a:cs typeface="Times New Roman"/>
            </a:endParaRPr>
          </a:p>
        </p:txBody>
      </p:sp>
    </p:spTree>
    <p:extLst>
      <p:ext uri="{BB962C8B-B14F-4D97-AF65-F5344CB8AC3E}">
        <p14:creationId xmlns:p14="http://schemas.microsoft.com/office/powerpoint/2010/main" val="3735503306"/>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18</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 Improving the </a:t>
            </a:r>
            <a:r>
              <a:rPr lang="en-US" dirty="0" err="1">
                <a:latin typeface="Times New Roman"/>
                <a:cs typeface="Times New Roman"/>
              </a:rPr>
              <a:t>Intrensic</a:t>
            </a:r>
            <a:r>
              <a:rPr lang="en-US" dirty="0">
                <a:latin typeface="Times New Roman"/>
                <a:cs typeface="Times New Roman"/>
              </a:rPr>
              <a:t> Gain</a:t>
            </a:r>
            <a:endParaRPr lang="en-US" dirty="0">
              <a:cs typeface="Times New Roman"/>
            </a:endParaRPr>
          </a:p>
          <a:p>
            <a:endParaRPr lang="en-US" sz="2000" dirty="0">
              <a:latin typeface="Times New Roman"/>
              <a:cs typeface="Times New Roman"/>
            </a:endParaRPr>
          </a:p>
          <a:p>
            <a:endParaRPr lang="en-US" sz="2000" dirty="0">
              <a:latin typeface="Times New Roman"/>
              <a:cs typeface="Times New Roman"/>
            </a:endParaRPr>
          </a:p>
          <a:p>
            <a:endParaRPr lang="en-US" sz="2000" dirty="0">
              <a:latin typeface="Times New Roman"/>
              <a:cs typeface="Times New Roman"/>
            </a:endParaRPr>
          </a:p>
        </p:txBody>
      </p:sp>
      <p:pic>
        <p:nvPicPr>
          <p:cNvPr id="3" name="Picture 3" descr="Graphical user interface&#10;&#10;Description automatically generated">
            <a:extLst>
              <a:ext uri="{FF2B5EF4-FFF2-40B4-BE49-F238E27FC236}">
                <a16:creationId xmlns:a16="http://schemas.microsoft.com/office/drawing/2014/main" id="{78624097-3CA7-4F93-A6F3-882A216F75DE}"/>
              </a:ext>
            </a:extLst>
          </p:cNvPr>
          <p:cNvPicPr>
            <a:picLocks noChangeAspect="1"/>
          </p:cNvPicPr>
          <p:nvPr/>
        </p:nvPicPr>
        <p:blipFill>
          <a:blip r:embed="rId3"/>
          <a:stretch>
            <a:fillRect/>
          </a:stretch>
        </p:blipFill>
        <p:spPr>
          <a:xfrm>
            <a:off x="5680" y="2540598"/>
            <a:ext cx="9132640" cy="4318383"/>
          </a:xfrm>
          <a:prstGeom prst="rect">
            <a:avLst/>
          </a:prstGeom>
        </p:spPr>
      </p:pic>
    </p:spTree>
    <p:extLst>
      <p:ext uri="{BB962C8B-B14F-4D97-AF65-F5344CB8AC3E}">
        <p14:creationId xmlns:p14="http://schemas.microsoft.com/office/powerpoint/2010/main" val="3162373328"/>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19</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 Tuning the Load </a:t>
            </a:r>
            <a:endParaRPr lang="en-US" dirty="0">
              <a:cs typeface="Times New Roman"/>
            </a:endParaRPr>
          </a:p>
          <a:p>
            <a:endParaRPr lang="en-US" sz="2000" dirty="0">
              <a:latin typeface="Times New Roman"/>
              <a:cs typeface="Times New Roman"/>
            </a:endParaRPr>
          </a:p>
          <a:p>
            <a:r>
              <a:rPr lang="en-US" sz="2000" dirty="0">
                <a:latin typeface="Times New Roman"/>
                <a:cs typeface="Times New Roman"/>
              </a:rPr>
              <a:t>Impact of the load on the Input matching is very important in input matching the method is implemented it 50ohm load is coupled to the output tank 50ohm, resonance frequency matching by the load tank Capacitance and the Inductance Cd and Ld respectively</a:t>
            </a:r>
          </a:p>
          <a:p>
            <a:endParaRPr lang="en-US" sz="2000" dirty="0">
              <a:latin typeface="Times New Roman"/>
              <a:cs typeface="Times New Roman"/>
            </a:endParaRPr>
          </a:p>
          <a:p>
            <a:r>
              <a:rPr lang="en-US" sz="2000" dirty="0">
                <a:latin typeface="Times New Roman"/>
                <a:cs typeface="Times New Roman"/>
              </a:rPr>
              <a:t>Improving the ratio between the Ld load tank inductance to input degenerative </a:t>
            </a:r>
            <a:r>
              <a:rPr lang="en-US" sz="2000" dirty="0" err="1">
                <a:latin typeface="Times New Roman"/>
                <a:cs typeface="Times New Roman"/>
              </a:rPr>
              <a:t>inducntance</a:t>
            </a:r>
            <a:r>
              <a:rPr lang="en-US" sz="2000" dirty="0">
                <a:latin typeface="Times New Roman"/>
                <a:cs typeface="Times New Roman"/>
              </a:rPr>
              <a:t> Ls improvs the input matching and out matching in terms of tens of </a:t>
            </a:r>
            <a:r>
              <a:rPr lang="en-US" sz="2000" dirty="0" err="1">
                <a:latin typeface="Times New Roman"/>
                <a:cs typeface="Times New Roman"/>
              </a:rPr>
              <a:t>dbs</a:t>
            </a:r>
            <a:r>
              <a:rPr lang="en-US" sz="2000" dirty="0">
                <a:latin typeface="Times New Roman"/>
                <a:cs typeface="Times New Roman"/>
              </a:rPr>
              <a:t> but the tuning frequency at the </a:t>
            </a:r>
            <a:r>
              <a:rPr lang="en-US" sz="2000" dirty="0" err="1">
                <a:latin typeface="Times New Roman"/>
                <a:cs typeface="Times New Roman"/>
              </a:rPr>
              <a:t>out put</a:t>
            </a:r>
            <a:r>
              <a:rPr lang="en-US" sz="2000" dirty="0">
                <a:latin typeface="Times New Roman"/>
                <a:cs typeface="Times New Roman"/>
              </a:rPr>
              <a:t> changes and the S22 drifts a lot from the input matching frequency</a:t>
            </a:r>
          </a:p>
          <a:p>
            <a:endParaRPr lang="en-US" sz="2000" dirty="0">
              <a:latin typeface="Times New Roman"/>
              <a:cs typeface="Times New Roman"/>
            </a:endParaRPr>
          </a:p>
          <a:p>
            <a:endParaRPr lang="en-US" sz="2000" dirty="0">
              <a:latin typeface="Times New Roman"/>
              <a:cs typeface="Times New Roman"/>
            </a:endParaRPr>
          </a:p>
        </p:txBody>
      </p:sp>
    </p:spTree>
    <p:extLst>
      <p:ext uri="{BB962C8B-B14F-4D97-AF65-F5344CB8AC3E}">
        <p14:creationId xmlns:p14="http://schemas.microsoft.com/office/powerpoint/2010/main" val="19105935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EC20D57-744D-4F67-8376-51A8AF7E8EE3}"/>
              </a:ext>
            </a:extLst>
          </p:cNvPr>
          <p:cNvSpPr>
            <a:spLocks noGrp="1" noChangeArrowheads="1"/>
          </p:cNvSpPr>
          <p:nvPr>
            <p:ph type="title" sz="quarter"/>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Inductively degenerated LNA</a:t>
            </a:r>
          </a:p>
        </p:txBody>
      </p:sp>
      <p:sp>
        <p:nvSpPr>
          <p:cNvPr id="5123" name="Line 3">
            <a:extLst>
              <a:ext uri="{FF2B5EF4-FFF2-40B4-BE49-F238E27FC236}">
                <a16:creationId xmlns:a16="http://schemas.microsoft.com/office/drawing/2014/main" id="{9035BFF2-6AEA-4C2A-B8AF-B8A0FA58F0C9}"/>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sp>
        <p:nvSpPr>
          <p:cNvPr id="5124" name="Rectangle 18">
            <a:extLst>
              <a:ext uri="{FF2B5EF4-FFF2-40B4-BE49-F238E27FC236}">
                <a16:creationId xmlns:a16="http://schemas.microsoft.com/office/drawing/2014/main" id="{62DB48DB-76C7-4106-B2ED-017A5A2A0FE3}"/>
              </a:ext>
            </a:extLst>
          </p:cNvPr>
          <p:cNvSpPr>
            <a:spLocks noChangeArrowheads="1"/>
          </p:cNvSpPr>
          <p:nvPr/>
        </p:nvSpPr>
        <p:spPr bwMode="auto">
          <a:xfrm>
            <a:off x="1619250" y="5761038"/>
            <a:ext cx="8286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solidFill>
                  <a:srgbClr val="FF0000"/>
                </a:solidFill>
                <a:latin typeface="Arial Narrow" panose="020B0606020202030204" pitchFamily="34" charset="0"/>
              </a:rPr>
              <a:t>Gain:</a:t>
            </a:r>
          </a:p>
        </p:txBody>
      </p:sp>
      <p:pic>
        <p:nvPicPr>
          <p:cNvPr id="5125" name="Picture 22">
            <a:extLst>
              <a:ext uri="{FF2B5EF4-FFF2-40B4-BE49-F238E27FC236}">
                <a16:creationId xmlns:a16="http://schemas.microsoft.com/office/drawing/2014/main" id="{33E13B32-693C-4589-B549-DDA185D5F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928688"/>
            <a:ext cx="4202112"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a:extLst>
              <a:ext uri="{FF2B5EF4-FFF2-40B4-BE49-F238E27FC236}">
                <a16:creationId xmlns:a16="http://schemas.microsoft.com/office/drawing/2014/main" id="{5DE08EFC-5C2A-4A10-AED7-83FCD7C42C66}"/>
              </a:ext>
            </a:extLst>
          </p:cNvPr>
          <p:cNvPicPr>
            <a:picLocks noGrp="1" noChangeAspect="1" noChangeArrowheads="1"/>
          </p:cNvPicPr>
          <p:nvPr>
            <p:ph sz="quarter" idx="2"/>
          </p:nvPr>
        </p:nvPicPr>
        <p:blipFill>
          <a:blip r:embed="rId4"/>
          <a:srcRect/>
          <a:stretch>
            <a:fillRect/>
          </a:stretch>
        </p:blipFill>
        <p:spPr>
          <a:xfrm>
            <a:off x="4610100" y="1125538"/>
            <a:ext cx="3890963" cy="1027112"/>
          </a:xfrm>
          <a:solidFill>
            <a:schemeClr val="tx1">
              <a:lumMod val="75000"/>
              <a:lumOff val="25000"/>
            </a:schemeClr>
          </a:solidFill>
        </p:spPr>
      </p:pic>
      <p:pic>
        <p:nvPicPr>
          <p:cNvPr id="27" name="Picture 11">
            <a:extLst>
              <a:ext uri="{FF2B5EF4-FFF2-40B4-BE49-F238E27FC236}">
                <a16:creationId xmlns:a16="http://schemas.microsoft.com/office/drawing/2014/main" id="{3C55F68B-FBFD-4169-B36E-D17E77F3B008}"/>
              </a:ext>
            </a:extLst>
          </p:cNvPr>
          <p:cNvPicPr>
            <a:picLocks noGrp="1" noChangeAspect="1" noChangeArrowheads="1"/>
          </p:cNvPicPr>
          <p:nvPr>
            <p:ph sz="quarter" idx="3"/>
          </p:nvPr>
        </p:nvPicPr>
        <p:blipFill>
          <a:blip r:embed="rId5"/>
          <a:srcRect/>
          <a:stretch>
            <a:fillRect/>
          </a:stretch>
        </p:blipFill>
        <p:spPr>
          <a:xfrm>
            <a:off x="5176838" y="2714625"/>
            <a:ext cx="2584450" cy="1084263"/>
          </a:xfrm>
          <a:solidFill>
            <a:schemeClr val="tx1">
              <a:lumMod val="75000"/>
              <a:lumOff val="25000"/>
            </a:schemeClr>
          </a:solidFill>
        </p:spPr>
      </p:pic>
      <p:pic>
        <p:nvPicPr>
          <p:cNvPr id="28" name="Picture 13">
            <a:extLst>
              <a:ext uri="{FF2B5EF4-FFF2-40B4-BE49-F238E27FC236}">
                <a16:creationId xmlns:a16="http://schemas.microsoft.com/office/drawing/2014/main" id="{0F03A18B-F69B-436D-97F0-F0C33E1478CD}"/>
              </a:ext>
            </a:extLst>
          </p:cNvPr>
          <p:cNvPicPr>
            <a:picLocks noGrp="1" noChangeAspect="1" noChangeArrowheads="1"/>
          </p:cNvPicPr>
          <p:nvPr>
            <p:ph sz="quarter" idx="4"/>
          </p:nvPr>
        </p:nvPicPr>
        <p:blipFill>
          <a:blip r:embed="rId6"/>
          <a:srcRect/>
          <a:stretch>
            <a:fillRect/>
          </a:stretch>
        </p:blipFill>
        <p:spPr>
          <a:xfrm>
            <a:off x="5248275" y="3900488"/>
            <a:ext cx="3109913" cy="1112837"/>
          </a:xfrm>
          <a:solidFill>
            <a:schemeClr val="tx1">
              <a:lumMod val="75000"/>
              <a:lumOff val="25000"/>
            </a:schemeClr>
          </a:solidFill>
        </p:spPr>
      </p:pic>
      <p:sp>
        <p:nvSpPr>
          <p:cNvPr id="30" name="Parentesi graffa aperta 29">
            <a:extLst>
              <a:ext uri="{FF2B5EF4-FFF2-40B4-BE49-F238E27FC236}">
                <a16:creationId xmlns:a16="http://schemas.microsoft.com/office/drawing/2014/main" id="{C3FB76DC-0688-4E5B-A0C6-56E849741D47}"/>
              </a:ext>
            </a:extLst>
          </p:cNvPr>
          <p:cNvSpPr/>
          <p:nvPr/>
        </p:nvSpPr>
        <p:spPr bwMode="auto">
          <a:xfrm>
            <a:off x="4748213" y="2571750"/>
            <a:ext cx="500062" cy="2571750"/>
          </a:xfrm>
          <a:prstGeom prst="leftBrace">
            <a:avLst/>
          </a:prstGeom>
          <a:solidFill>
            <a:schemeClr val="bg1"/>
          </a:solidFill>
          <a:ln w="25400" cap="flat" cmpd="sng" algn="ctr">
            <a:solidFill>
              <a:schemeClr val="tx1"/>
            </a:solidFill>
            <a:prstDash val="solid"/>
            <a:round/>
            <a:headEnd type="none" w="med" len="med"/>
            <a:tailEnd type="none" w="med" len="med"/>
          </a:ln>
          <a:effectLst/>
        </p:spPr>
        <p:txBody>
          <a:bodyPr/>
          <a:lstStyle/>
          <a:p>
            <a:pPr algn="ctr" eaLnBrk="1" hangingPunct="1">
              <a:defRPr/>
            </a:pPr>
            <a:endParaRPr lang="it-IT">
              <a:ln w="38100">
                <a:solidFill>
                  <a:schemeClr val="tx1"/>
                </a:solidFill>
              </a:ln>
            </a:endParaRPr>
          </a:p>
        </p:txBody>
      </p:sp>
      <p:pic>
        <p:nvPicPr>
          <p:cNvPr id="32" name="Picture 15">
            <a:extLst>
              <a:ext uri="{FF2B5EF4-FFF2-40B4-BE49-F238E27FC236}">
                <a16:creationId xmlns:a16="http://schemas.microsoft.com/office/drawing/2014/main" id="{0C35FC37-E404-4E23-A543-195EB802DEF4}"/>
              </a:ext>
            </a:extLst>
          </p:cNvPr>
          <p:cNvPicPr>
            <a:picLocks noChangeAspect="1" noChangeArrowheads="1"/>
          </p:cNvPicPr>
          <p:nvPr/>
        </p:nvPicPr>
        <p:blipFill>
          <a:blip r:embed="rId7"/>
          <a:srcRect/>
          <a:stretch>
            <a:fillRect/>
          </a:stretch>
        </p:blipFill>
        <p:spPr bwMode="auto">
          <a:xfrm>
            <a:off x="2547938" y="5694363"/>
            <a:ext cx="2781300" cy="928687"/>
          </a:xfrm>
          <a:prstGeom prst="rect">
            <a:avLst/>
          </a:prstGeom>
          <a:solidFill>
            <a:schemeClr val="tx1">
              <a:lumMod val="75000"/>
              <a:lumOff val="25000"/>
            </a:schemeClr>
          </a:solidFill>
          <a:ln w="9525">
            <a:noFill/>
            <a:miter lim="800000"/>
            <a:headEnd/>
            <a:tailEnd/>
          </a:ln>
          <a:effectLst/>
        </p:spPr>
      </p:pic>
      <p:pic>
        <p:nvPicPr>
          <p:cNvPr id="33" name="Picture 16">
            <a:extLst>
              <a:ext uri="{FF2B5EF4-FFF2-40B4-BE49-F238E27FC236}">
                <a16:creationId xmlns:a16="http://schemas.microsoft.com/office/drawing/2014/main" id="{B931249A-A4EC-4A2E-AEC2-939F679DA6E0}"/>
              </a:ext>
            </a:extLst>
          </p:cNvPr>
          <p:cNvPicPr>
            <a:picLocks noChangeAspect="1" noChangeArrowheads="1"/>
          </p:cNvPicPr>
          <p:nvPr/>
        </p:nvPicPr>
        <p:blipFill>
          <a:blip r:embed="rId8"/>
          <a:srcRect/>
          <a:stretch>
            <a:fillRect/>
          </a:stretch>
        </p:blipFill>
        <p:spPr bwMode="auto">
          <a:xfrm>
            <a:off x="5724525" y="5686425"/>
            <a:ext cx="2025650" cy="957263"/>
          </a:xfrm>
          <a:prstGeom prst="rect">
            <a:avLst/>
          </a:prstGeom>
          <a:solidFill>
            <a:schemeClr val="tx1">
              <a:lumMod val="75000"/>
              <a:lumOff val="25000"/>
            </a:schemeClr>
          </a:solidFill>
          <a:ln w="9525">
            <a:noFill/>
            <a:miter lim="800000"/>
            <a:headEnd/>
            <a:tailEnd/>
          </a:ln>
          <a:effectLst/>
        </p:spPr>
      </p:pic>
      <p:sp>
        <p:nvSpPr>
          <p:cNvPr id="5132" name="AutoShape 12">
            <a:extLst>
              <a:ext uri="{FF2B5EF4-FFF2-40B4-BE49-F238E27FC236}">
                <a16:creationId xmlns:a16="http://schemas.microsoft.com/office/drawing/2014/main" id="{264B03C8-B6D6-45C6-9A7B-6112DCD1B874}"/>
              </a:ext>
            </a:extLst>
          </p:cNvPr>
          <p:cNvSpPr>
            <a:spLocks noChangeAspect="1" noChangeArrowheads="1"/>
          </p:cNvSpPr>
          <p:nvPr/>
        </p:nvSpPr>
        <p:spPr bwMode="auto">
          <a:xfrm>
            <a:off x="2547938" y="5524500"/>
            <a:ext cx="27813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pic>
        <p:nvPicPr>
          <p:cNvPr id="5133" name="Picture 13">
            <a:extLst>
              <a:ext uri="{FF2B5EF4-FFF2-40B4-BE49-F238E27FC236}">
                <a16:creationId xmlns:a16="http://schemas.microsoft.com/office/drawing/2014/main" id="{FADC3E48-6B43-4F65-9702-A06CD643B6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6563" y="1714500"/>
            <a:ext cx="4286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asellaDiTesto 4">
            <a:extLst>
              <a:ext uri="{FF2B5EF4-FFF2-40B4-BE49-F238E27FC236}">
                <a16:creationId xmlns:a16="http://schemas.microsoft.com/office/drawing/2014/main" id="{C5055306-ADFA-4350-B9C8-B1FEF920F641}"/>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#3</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D8732605-D888-480E-BA06-F7E253A8E7E8}"/>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5604" name="Immagine 15">
            <a:extLst>
              <a:ext uri="{FF2B5EF4-FFF2-40B4-BE49-F238E27FC236}">
                <a16:creationId xmlns:a16="http://schemas.microsoft.com/office/drawing/2014/main" id="{2984FB43-0713-49A3-A7A5-12EC46202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CasellaDiTesto 26">
            <a:extLst>
              <a:ext uri="{FF2B5EF4-FFF2-40B4-BE49-F238E27FC236}">
                <a16:creationId xmlns:a16="http://schemas.microsoft.com/office/drawing/2014/main" id="{880507F0-2BFD-49CC-AF7B-4B85A9A60288}"/>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5606" name="Slide Number Placeholder 2">
            <a:extLst>
              <a:ext uri="{FF2B5EF4-FFF2-40B4-BE49-F238E27FC236}">
                <a16:creationId xmlns:a16="http://schemas.microsoft.com/office/drawing/2014/main" id="{1322FB08-C514-4656-A2BC-559A8AD84B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A1580AE5-EA12-40EC-9DBB-0623FEFF0A66}" type="slidenum">
              <a:rPr lang="it-IT" altLang="en-US" sz="1400"/>
              <a:pPr>
                <a:spcBef>
                  <a:spcPct val="0"/>
                </a:spcBef>
                <a:buFontTx/>
                <a:buNone/>
              </a:pPr>
              <a:t>20</a:t>
            </a:fld>
            <a:endParaRPr lang="it-IT" altLang="en-US" sz="1400"/>
          </a:p>
        </p:txBody>
      </p:sp>
      <p:sp>
        <p:nvSpPr>
          <p:cNvPr id="25607" name="Rettangolo 2">
            <a:extLst>
              <a:ext uri="{FF2B5EF4-FFF2-40B4-BE49-F238E27FC236}">
                <a16:creationId xmlns:a16="http://schemas.microsoft.com/office/drawing/2014/main" id="{03DFA984-91BE-4EE1-B7A3-6AF13503FD1D}"/>
              </a:ext>
            </a:extLst>
          </p:cNvPr>
          <p:cNvSpPr>
            <a:spLocks noChangeArrowheads="1"/>
          </p:cNvSpPr>
          <p:nvPr/>
        </p:nvSpPr>
        <p:spPr bwMode="auto">
          <a:xfrm>
            <a:off x="941438" y="2493903"/>
            <a:ext cx="7529689" cy="397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it-IT" altLang="en-US" sz="2000" dirty="0">
              <a:latin typeface="Calibri"/>
              <a:cs typeface="Calibri"/>
            </a:endParaRPr>
          </a:p>
        </p:txBody>
      </p:sp>
      <p:sp>
        <p:nvSpPr>
          <p:cNvPr id="25608" name="Rettangolo 2">
            <a:extLst>
              <a:ext uri="{FF2B5EF4-FFF2-40B4-BE49-F238E27FC236}">
                <a16:creationId xmlns:a16="http://schemas.microsoft.com/office/drawing/2014/main" id="{5DD48C95-BF6C-442C-9742-0C9890A78451}"/>
              </a:ext>
            </a:extLst>
          </p:cNvPr>
          <p:cNvSpPr>
            <a:spLocks noChangeArrowheads="1"/>
          </p:cNvSpPr>
          <p:nvPr/>
        </p:nvSpPr>
        <p:spPr bwMode="auto">
          <a:xfrm>
            <a:off x="911225" y="1146175"/>
            <a:ext cx="78898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How can I tweak the design to improve my matching performance?</a:t>
            </a:r>
            <a:endParaRPr lang="it-IT" altLang="en-US" b="1">
              <a:latin typeface="Symbol" panose="05050102010706020507" pitchFamily="18" charset="2"/>
            </a:endParaRPr>
          </a:p>
        </p:txBody>
      </p:sp>
      <p:sp>
        <p:nvSpPr>
          <p:cNvPr id="2" name="TextBox 1">
            <a:extLst>
              <a:ext uri="{FF2B5EF4-FFF2-40B4-BE49-F238E27FC236}">
                <a16:creationId xmlns:a16="http://schemas.microsoft.com/office/drawing/2014/main" id="{D77AE2F4-EE0F-46FE-B5D9-4D34E5D8F665}"/>
              </a:ext>
            </a:extLst>
          </p:cNvPr>
          <p:cNvSpPr txBox="1"/>
          <p:nvPr/>
        </p:nvSpPr>
        <p:spPr>
          <a:xfrm>
            <a:off x="914400" y="2135493"/>
            <a:ext cx="72016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2. Tuning the Load Improving the Ld/Ls ratio and the </a:t>
            </a:r>
            <a:r>
              <a:rPr lang="en-US" dirty="0" err="1">
                <a:latin typeface="Times New Roman"/>
                <a:cs typeface="Times New Roman"/>
              </a:rPr>
              <a:t>out put</a:t>
            </a:r>
            <a:r>
              <a:rPr lang="en-US" dirty="0">
                <a:latin typeface="Times New Roman"/>
                <a:cs typeface="Times New Roman"/>
              </a:rPr>
              <a:t> coupled Resistance to 50ohm</a:t>
            </a:r>
            <a:endParaRPr lang="en-US" dirty="0">
              <a:cs typeface="Times New Roman"/>
            </a:endParaRPr>
          </a:p>
          <a:p>
            <a:endParaRPr lang="en-US" sz="2000" dirty="0">
              <a:latin typeface="Times New Roman"/>
              <a:cs typeface="Times New Roman"/>
            </a:endParaRPr>
          </a:p>
          <a:p>
            <a:endParaRPr lang="en-US" sz="2000" dirty="0">
              <a:latin typeface="Times New Roman"/>
              <a:cs typeface="Times New Roman"/>
            </a:endParaRPr>
          </a:p>
          <a:p>
            <a:endParaRPr lang="en-US" sz="2000" dirty="0">
              <a:latin typeface="Times New Roman"/>
              <a:cs typeface="Times New Roman"/>
            </a:endParaRPr>
          </a:p>
        </p:txBody>
      </p:sp>
      <p:pic>
        <p:nvPicPr>
          <p:cNvPr id="4" name="Picture 4" descr="Graphical user interface&#10;&#10;Description automatically generated">
            <a:extLst>
              <a:ext uri="{FF2B5EF4-FFF2-40B4-BE49-F238E27FC236}">
                <a16:creationId xmlns:a16="http://schemas.microsoft.com/office/drawing/2014/main" id="{C7B08703-042C-4B0C-B65A-2A28DAFC300B}"/>
              </a:ext>
            </a:extLst>
          </p:cNvPr>
          <p:cNvPicPr>
            <a:picLocks noChangeAspect="1"/>
          </p:cNvPicPr>
          <p:nvPr/>
        </p:nvPicPr>
        <p:blipFill>
          <a:blip r:embed="rId3"/>
          <a:stretch>
            <a:fillRect/>
          </a:stretch>
        </p:blipFill>
        <p:spPr>
          <a:xfrm>
            <a:off x="5680" y="2935544"/>
            <a:ext cx="9132641" cy="3926056"/>
          </a:xfrm>
          <a:prstGeom prst="rect">
            <a:avLst/>
          </a:prstGeom>
        </p:spPr>
      </p:pic>
    </p:spTree>
    <p:extLst>
      <p:ext uri="{BB962C8B-B14F-4D97-AF65-F5344CB8AC3E}">
        <p14:creationId xmlns:p14="http://schemas.microsoft.com/office/powerpoint/2010/main" val="3166816047"/>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21</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Simulate the Complete Design of your LNA. Check input match, gain and Noise Figure.</a:t>
            </a:r>
          </a:p>
          <a:p>
            <a:pPr>
              <a:spcBef>
                <a:spcPct val="0"/>
              </a:spcBef>
              <a:buFontTx/>
              <a:buNone/>
            </a:pPr>
            <a:r>
              <a:rPr lang="it-IT" altLang="en-US" b="1">
                <a:latin typeface="Calibri" panose="020F0502020204030204" pitchFamily="34" charset="0"/>
              </a:rPr>
              <a:t>Discuss the results</a:t>
            </a:r>
            <a:endParaRPr lang="it-IT" altLang="en-US" b="1">
              <a:latin typeface="Symbol" panose="05050102010706020507" pitchFamily="18" charset="2"/>
            </a:endParaRPr>
          </a:p>
        </p:txBody>
      </p:sp>
      <p:sp>
        <p:nvSpPr>
          <p:cNvPr id="26632" name="Rettangolo 2">
            <a:extLst>
              <a:ext uri="{FF2B5EF4-FFF2-40B4-BE49-F238E27FC236}">
                <a16:creationId xmlns:a16="http://schemas.microsoft.com/office/drawing/2014/main" id="{5A580F82-AD96-4FA8-A091-5B5CDF328966}"/>
              </a:ext>
            </a:extLst>
          </p:cNvPr>
          <p:cNvSpPr>
            <a:spLocks noChangeArrowheads="1"/>
          </p:cNvSpPr>
          <p:nvPr/>
        </p:nvSpPr>
        <p:spPr bwMode="auto">
          <a:xfrm>
            <a:off x="335721" y="2626563"/>
            <a:ext cx="5397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dirty="0">
                <a:latin typeface="Calibri"/>
                <a:cs typeface="Calibri"/>
              </a:rPr>
              <a:t>Complete </a:t>
            </a:r>
            <a:r>
              <a:rPr lang="it-IT" altLang="en-US" sz="2000" dirty="0" err="1">
                <a:latin typeface="Calibri"/>
                <a:cs typeface="Calibri"/>
              </a:rPr>
              <a:t>Simulated</a:t>
            </a:r>
            <a:r>
              <a:rPr lang="it-IT" altLang="en-US" sz="2000">
                <a:latin typeface="Calibri"/>
                <a:cs typeface="Calibri"/>
              </a:rPr>
              <a:t> Circuit </a:t>
            </a:r>
            <a:endParaRPr lang="it-IT" altLang="en-US" sz="2000" dirty="0">
              <a:latin typeface="Calibri"/>
              <a:cs typeface="Calibri"/>
            </a:endParaRPr>
          </a:p>
        </p:txBody>
      </p:sp>
      <p:pic>
        <p:nvPicPr>
          <p:cNvPr id="3" name="Picture 3">
            <a:extLst>
              <a:ext uri="{FF2B5EF4-FFF2-40B4-BE49-F238E27FC236}">
                <a16:creationId xmlns:a16="http://schemas.microsoft.com/office/drawing/2014/main" id="{44ADD3C3-D785-4097-B8E3-F75E7E30D4D0}"/>
              </a:ext>
            </a:extLst>
          </p:cNvPr>
          <p:cNvPicPr>
            <a:picLocks noChangeAspect="1"/>
          </p:cNvPicPr>
          <p:nvPr/>
        </p:nvPicPr>
        <p:blipFill>
          <a:blip r:embed="rId3"/>
          <a:stretch>
            <a:fillRect/>
          </a:stretch>
        </p:blipFill>
        <p:spPr>
          <a:xfrm>
            <a:off x="5680" y="3020697"/>
            <a:ext cx="9132640" cy="3897737"/>
          </a:xfrm>
          <a:prstGeom prst="rect">
            <a:avLst/>
          </a:prstGeom>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22</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Simulate the Complete Design of your LNA. Check input match, gain and Noise Figure.</a:t>
            </a:r>
          </a:p>
          <a:p>
            <a:pPr>
              <a:spcBef>
                <a:spcPct val="0"/>
              </a:spcBef>
              <a:buFontTx/>
              <a:buNone/>
            </a:pPr>
            <a:r>
              <a:rPr lang="it-IT" altLang="en-US" b="1">
                <a:latin typeface="Calibri" panose="020F0502020204030204" pitchFamily="34" charset="0"/>
              </a:rPr>
              <a:t>Discuss the results</a:t>
            </a:r>
            <a:endParaRPr lang="it-IT" altLang="en-US" b="1">
              <a:latin typeface="Symbol" panose="05050102010706020507" pitchFamily="18" charset="2"/>
            </a:endParaRPr>
          </a:p>
        </p:txBody>
      </p:sp>
      <p:sp>
        <p:nvSpPr>
          <p:cNvPr id="26632" name="Rettangolo 2">
            <a:extLst>
              <a:ext uri="{FF2B5EF4-FFF2-40B4-BE49-F238E27FC236}">
                <a16:creationId xmlns:a16="http://schemas.microsoft.com/office/drawing/2014/main" id="{5A580F82-AD96-4FA8-A091-5B5CDF328966}"/>
              </a:ext>
            </a:extLst>
          </p:cNvPr>
          <p:cNvSpPr>
            <a:spLocks noChangeArrowheads="1"/>
          </p:cNvSpPr>
          <p:nvPr/>
        </p:nvSpPr>
        <p:spPr bwMode="auto">
          <a:xfrm>
            <a:off x="335721" y="2626563"/>
            <a:ext cx="823725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b="1" dirty="0" err="1">
                <a:latin typeface="Calibri"/>
                <a:cs typeface="Calibri"/>
              </a:rPr>
              <a:t>Results</a:t>
            </a:r>
            <a:r>
              <a:rPr lang="it-IT" altLang="en-US" sz="2000" b="1" dirty="0">
                <a:latin typeface="Calibri"/>
                <a:cs typeface="Calibri"/>
              </a:rPr>
              <a:t> </a:t>
            </a:r>
            <a:r>
              <a:rPr lang="it-IT" altLang="en-US" sz="2000" b="1" dirty="0" err="1">
                <a:latin typeface="Calibri"/>
                <a:cs typeface="Calibri"/>
              </a:rPr>
              <a:t>Discussion</a:t>
            </a:r>
            <a:r>
              <a:rPr lang="it-IT" altLang="en-US" sz="2000" b="1" dirty="0">
                <a:latin typeface="Calibri"/>
                <a:cs typeface="Calibri"/>
              </a:rPr>
              <a:t>:</a:t>
            </a:r>
          </a:p>
          <a:p>
            <a:pPr>
              <a:spcBef>
                <a:spcPct val="0"/>
              </a:spcBef>
              <a:buNone/>
            </a:pPr>
            <a:endParaRPr lang="it-IT" altLang="en-US" sz="2000" b="1" dirty="0">
              <a:latin typeface="Calibri"/>
              <a:cs typeface="Calibri"/>
            </a:endParaRPr>
          </a:p>
          <a:p>
            <a:pPr>
              <a:spcBef>
                <a:spcPct val="0"/>
              </a:spcBef>
              <a:buNone/>
            </a:pPr>
            <a:r>
              <a:rPr lang="it-IT" altLang="en-US" sz="2000" b="1" dirty="0">
                <a:latin typeface="Calibri"/>
                <a:cs typeface="Calibri"/>
              </a:rPr>
              <a:t>1. </a:t>
            </a:r>
            <a:r>
              <a:rPr lang="it-IT" altLang="en-US" sz="2000" dirty="0">
                <a:latin typeface="Calibri"/>
                <a:cs typeface="Calibri"/>
              </a:rPr>
              <a:t>the input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matched</a:t>
            </a:r>
            <a:r>
              <a:rPr lang="it-IT" altLang="en-US" sz="2000" dirty="0">
                <a:latin typeface="Calibri"/>
                <a:cs typeface="Calibri"/>
              </a:rPr>
              <a:t> by input </a:t>
            </a:r>
            <a:r>
              <a:rPr lang="it-IT" altLang="en-US" sz="2000" dirty="0" err="1">
                <a:latin typeface="Calibri"/>
                <a:cs typeface="Calibri"/>
              </a:rPr>
              <a:t>quality</a:t>
            </a:r>
            <a:r>
              <a:rPr lang="it-IT" altLang="en-US" sz="2000" dirty="0">
                <a:latin typeface="Calibri"/>
                <a:cs typeface="Calibri"/>
              </a:rPr>
              <a:t> </a:t>
            </a:r>
            <a:r>
              <a:rPr lang="it-IT" altLang="en-US" sz="2000" dirty="0" err="1">
                <a:latin typeface="Calibri"/>
                <a:cs typeface="Calibri"/>
              </a:rPr>
              <a:t>factor</a:t>
            </a:r>
            <a:r>
              <a:rPr lang="it-IT" altLang="en-US" sz="2000" dirty="0">
                <a:latin typeface="Calibri"/>
                <a:cs typeface="Calibri"/>
              </a:rPr>
              <a:t> </a:t>
            </a:r>
            <a:r>
              <a:rPr lang="it-IT" altLang="en-US" sz="2000" dirty="0" err="1">
                <a:latin typeface="Calibri"/>
                <a:cs typeface="Calibri"/>
              </a:rPr>
              <a:t>improve</a:t>
            </a:r>
            <a:r>
              <a:rPr lang="it-IT" altLang="en-US" sz="2000" dirty="0">
                <a:latin typeface="Calibri"/>
                <a:cs typeface="Calibri"/>
              </a:rPr>
              <a:t> and </a:t>
            </a:r>
            <a:r>
              <a:rPr lang="it-IT" altLang="en-US" sz="2000" dirty="0" err="1">
                <a:latin typeface="Calibri"/>
                <a:cs typeface="Calibri"/>
              </a:rPr>
              <a:t>considering</a:t>
            </a:r>
            <a:r>
              <a:rPr lang="it-IT" altLang="en-US" sz="2000" dirty="0">
                <a:latin typeface="Calibri"/>
                <a:cs typeface="Calibri"/>
              </a:rPr>
              <a:t> the input </a:t>
            </a:r>
            <a:r>
              <a:rPr lang="it-IT" altLang="en-US" sz="2000" dirty="0" err="1">
                <a:latin typeface="Calibri"/>
                <a:cs typeface="Calibri"/>
              </a:rPr>
              <a:t>parasitic</a:t>
            </a:r>
            <a:r>
              <a:rPr lang="it-IT" altLang="en-US" sz="2000" dirty="0">
                <a:latin typeface="Calibri"/>
                <a:cs typeface="Calibri"/>
              </a:rPr>
              <a:t> </a:t>
            </a:r>
            <a:r>
              <a:rPr lang="it-IT" altLang="en-US" sz="2000" dirty="0" err="1">
                <a:latin typeface="Calibri"/>
                <a:cs typeface="Calibri"/>
              </a:rPr>
              <a:t>capacitances</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2. </a:t>
            </a:r>
            <a:r>
              <a:rPr lang="it-IT" altLang="en-US" sz="2000" dirty="0" err="1">
                <a:latin typeface="Calibri"/>
                <a:cs typeface="Calibri"/>
              </a:rPr>
              <a:t>at</a:t>
            </a:r>
            <a:r>
              <a:rPr lang="it-IT" altLang="en-US" sz="2000" dirty="0">
                <a:latin typeface="Calibri"/>
                <a:cs typeface="Calibri"/>
              </a:rPr>
              <a:t> 4mA </a:t>
            </a:r>
            <a:r>
              <a:rPr lang="it-IT" altLang="en-US" sz="2000" dirty="0" err="1">
                <a:latin typeface="Calibri"/>
                <a:cs typeface="Calibri"/>
              </a:rPr>
              <a:t>desired</a:t>
            </a:r>
            <a:r>
              <a:rPr lang="it-IT" altLang="en-US" sz="2000" dirty="0">
                <a:latin typeface="Calibri"/>
                <a:cs typeface="Calibri"/>
              </a:rPr>
              <a:t> drain </a:t>
            </a:r>
            <a:r>
              <a:rPr lang="it-IT" altLang="en-US" sz="2000" dirty="0" err="1">
                <a:latin typeface="Calibri"/>
                <a:cs typeface="Calibri"/>
              </a:rPr>
              <a:t>current</a:t>
            </a:r>
            <a:r>
              <a:rPr lang="it-IT" altLang="en-US" sz="2000" dirty="0">
                <a:latin typeface="Calibri"/>
                <a:cs typeface="Calibri"/>
              </a:rPr>
              <a:t> the </a:t>
            </a:r>
            <a:r>
              <a:rPr lang="it-IT" altLang="en-US" sz="2000" dirty="0" err="1">
                <a:latin typeface="Calibri"/>
                <a:cs typeface="Calibri"/>
              </a:rPr>
              <a:t>achived</a:t>
            </a:r>
            <a:r>
              <a:rPr lang="it-IT" altLang="en-US" sz="2000" dirty="0">
                <a:latin typeface="Calibri"/>
                <a:cs typeface="Calibri"/>
              </a:rPr>
              <a:t> </a:t>
            </a:r>
            <a:r>
              <a:rPr lang="it-IT" altLang="en-US" sz="2000" dirty="0" err="1">
                <a:latin typeface="Calibri"/>
                <a:cs typeface="Calibri"/>
              </a:rPr>
              <a:t>bais</a:t>
            </a:r>
            <a:r>
              <a:rPr lang="it-IT" altLang="en-US" sz="2000" dirty="0">
                <a:latin typeface="Calibri"/>
                <a:cs typeface="Calibri"/>
              </a:rPr>
              <a:t> </a:t>
            </a:r>
            <a:r>
              <a:rPr lang="it-IT" altLang="en-US" sz="2000" dirty="0" err="1">
                <a:latin typeface="Calibri"/>
                <a:cs typeface="Calibri"/>
              </a:rPr>
              <a:t>voltage</a:t>
            </a:r>
            <a:r>
              <a:rPr lang="it-IT" altLang="en-US" sz="2000" dirty="0">
                <a:latin typeface="Calibri"/>
                <a:cs typeface="Calibri"/>
              </a:rPr>
              <a:t> </a:t>
            </a:r>
            <a:r>
              <a:rPr lang="it-IT" altLang="en-US" sz="2000" dirty="0" err="1">
                <a:latin typeface="Calibri"/>
                <a:cs typeface="Calibri"/>
              </a:rPr>
              <a:t>Vgs</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450mv </a:t>
            </a:r>
            <a:r>
              <a:rPr lang="it-IT" altLang="en-US" sz="2000" dirty="0" err="1">
                <a:latin typeface="Calibri"/>
                <a:cs typeface="Calibri"/>
              </a:rPr>
              <a:t>considering</a:t>
            </a:r>
            <a:r>
              <a:rPr lang="it-IT" altLang="en-US" sz="2000" dirty="0">
                <a:latin typeface="Calibri"/>
                <a:cs typeface="Calibri"/>
              </a:rPr>
              <a:t> the W/</a:t>
            </a:r>
            <a:r>
              <a:rPr lang="it-IT" altLang="en-US" sz="2000" dirty="0" err="1">
                <a:latin typeface="Calibri"/>
                <a:cs typeface="Calibri"/>
              </a:rPr>
              <a:t>Lmin</a:t>
            </a:r>
            <a:r>
              <a:rPr lang="it-IT" altLang="en-US" sz="2000" dirty="0">
                <a:latin typeface="Calibri"/>
                <a:cs typeface="Calibri"/>
              </a:rPr>
              <a:t> ratio </a:t>
            </a:r>
            <a:r>
              <a:rPr lang="it-IT" altLang="en-US" sz="2000" dirty="0" err="1">
                <a:latin typeface="Calibri"/>
                <a:cs typeface="Calibri"/>
              </a:rPr>
              <a:t>is</a:t>
            </a:r>
            <a:r>
              <a:rPr lang="it-IT" altLang="en-US" sz="2000" dirty="0">
                <a:latin typeface="Calibri"/>
                <a:cs typeface="Calibri"/>
              </a:rPr>
              <a:t> 300</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Design </a:t>
            </a:r>
            <a:r>
              <a:rPr lang="it-IT" altLang="en-US" sz="2000" dirty="0" err="1">
                <a:latin typeface="Calibri"/>
                <a:cs typeface="Calibri"/>
              </a:rPr>
              <a:t>values</a:t>
            </a:r>
            <a:r>
              <a:rPr lang="it-IT" altLang="en-US" sz="2000" dirty="0">
                <a:latin typeface="Calibri"/>
                <a:cs typeface="Calibri"/>
              </a:rPr>
              <a:t> </a:t>
            </a:r>
            <a:r>
              <a:rPr lang="it-IT" altLang="en-US" sz="2000" dirty="0" err="1">
                <a:latin typeface="Calibri"/>
                <a:cs typeface="Calibri"/>
              </a:rPr>
              <a:t>avoiding</a:t>
            </a:r>
            <a:r>
              <a:rPr lang="it-IT" altLang="en-US" sz="2000" dirty="0">
                <a:latin typeface="Calibri"/>
                <a:cs typeface="Calibri"/>
              </a:rPr>
              <a:t> the </a:t>
            </a:r>
            <a:r>
              <a:rPr lang="it-IT" altLang="en-US" sz="2000" dirty="0" err="1">
                <a:latin typeface="Calibri"/>
                <a:cs typeface="Calibri"/>
              </a:rPr>
              <a:t>parasitics</a:t>
            </a:r>
            <a:r>
              <a:rPr lang="it-IT" altLang="en-US" sz="2000" dirty="0">
                <a:latin typeface="Calibri"/>
                <a:cs typeface="Calibri"/>
              </a:rPr>
              <a:t> </a:t>
            </a:r>
            <a:r>
              <a:rPr lang="it-IT" altLang="en-US" sz="2000" dirty="0" err="1">
                <a:latin typeface="Calibri"/>
                <a:cs typeface="Calibri"/>
              </a:rPr>
              <a:t>Ls</a:t>
            </a:r>
            <a:r>
              <a:rPr lang="it-IT" altLang="en-US" sz="2000" dirty="0">
                <a:latin typeface="Calibri"/>
                <a:cs typeface="Calibri"/>
              </a:rPr>
              <a:t>=92PF , Lg=143nH, </a:t>
            </a:r>
            <a:r>
              <a:rPr lang="it-IT" altLang="en-US" sz="2000" dirty="0" err="1">
                <a:latin typeface="Calibri"/>
                <a:cs typeface="Calibri"/>
              </a:rPr>
              <a:t>Cgs</a:t>
            </a:r>
            <a:r>
              <a:rPr lang="it-IT" altLang="en-US" sz="2000" dirty="0">
                <a:latin typeface="Calibri"/>
                <a:cs typeface="Calibri"/>
              </a:rPr>
              <a:t> = 42fF, </a:t>
            </a:r>
            <a:r>
              <a:rPr lang="it-IT" altLang="en-US" sz="2000" dirty="0" err="1">
                <a:latin typeface="Calibri"/>
                <a:cs typeface="Calibri"/>
              </a:rPr>
              <a:t>gm</a:t>
            </a:r>
            <a:r>
              <a:rPr lang="it-IT" altLang="en-US" sz="2000" dirty="0">
                <a:latin typeface="Calibri"/>
                <a:cs typeface="Calibri"/>
              </a:rPr>
              <a:t>=24ms </a:t>
            </a:r>
            <a:r>
              <a:rPr lang="it-IT" altLang="en-US" sz="2000" dirty="0" err="1">
                <a:latin typeface="Calibri"/>
                <a:cs typeface="Calibri"/>
              </a:rPr>
              <a:t>this</a:t>
            </a:r>
            <a:r>
              <a:rPr lang="it-IT" altLang="en-US" sz="2000" dirty="0">
                <a:latin typeface="Calibri"/>
                <a:cs typeface="Calibri"/>
              </a:rPr>
              <a:t> design </a:t>
            </a:r>
            <a:r>
              <a:rPr lang="it-IT" altLang="en-US" sz="2000" dirty="0" err="1">
                <a:latin typeface="Calibri"/>
                <a:cs typeface="Calibri"/>
              </a:rPr>
              <a:t>values</a:t>
            </a:r>
            <a:r>
              <a:rPr lang="it-IT" altLang="en-US" sz="2000" dirty="0">
                <a:latin typeface="Calibri"/>
                <a:cs typeface="Calibri"/>
              </a:rPr>
              <a:t> </a:t>
            </a:r>
            <a:r>
              <a:rPr lang="it-IT" altLang="en-US" sz="2000" dirty="0" err="1">
                <a:latin typeface="Calibri"/>
                <a:cs typeface="Calibri"/>
              </a:rPr>
              <a:t>give</a:t>
            </a:r>
            <a:r>
              <a:rPr lang="it-IT" altLang="en-US" sz="2000" dirty="0">
                <a:latin typeface="Calibri"/>
                <a:cs typeface="Calibri"/>
              </a:rPr>
              <a:t> good matching 1.77GHz </a:t>
            </a:r>
            <a:r>
              <a:rPr lang="it-IT" altLang="en-US" sz="2000" dirty="0" err="1">
                <a:latin typeface="Calibri"/>
                <a:cs typeface="Calibri"/>
              </a:rPr>
              <a:t>instead</a:t>
            </a:r>
            <a:r>
              <a:rPr lang="it-IT" altLang="en-US" sz="2000" dirty="0">
                <a:latin typeface="Calibri"/>
                <a:cs typeface="Calibri"/>
              </a:rPr>
              <a:t> of 2GHz so </a:t>
            </a:r>
            <a:r>
              <a:rPr lang="it-IT" altLang="en-US" sz="2000" dirty="0" err="1">
                <a:latin typeface="Calibri"/>
                <a:cs typeface="Calibri"/>
              </a:rPr>
              <a:t>there</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frequency </a:t>
            </a:r>
            <a:r>
              <a:rPr lang="it-IT" altLang="en-US" sz="2000" dirty="0" err="1">
                <a:latin typeface="Calibri"/>
                <a:cs typeface="Calibri"/>
              </a:rPr>
              <a:t>drift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happend</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p:txBody>
      </p:sp>
    </p:spTree>
    <p:extLst>
      <p:ext uri="{BB962C8B-B14F-4D97-AF65-F5344CB8AC3E}">
        <p14:creationId xmlns:p14="http://schemas.microsoft.com/office/powerpoint/2010/main" val="39673643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23</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Simulate the Complete Design of your LNA. Check input match, gain and Noise Figure.</a:t>
            </a:r>
          </a:p>
          <a:p>
            <a:pPr>
              <a:spcBef>
                <a:spcPct val="0"/>
              </a:spcBef>
              <a:buFontTx/>
              <a:buNone/>
            </a:pPr>
            <a:r>
              <a:rPr lang="it-IT" altLang="en-US" b="1">
                <a:latin typeface="Calibri" panose="020F0502020204030204" pitchFamily="34" charset="0"/>
              </a:rPr>
              <a:t>Discuss the results</a:t>
            </a:r>
            <a:endParaRPr lang="it-IT" altLang="en-US" b="1">
              <a:latin typeface="Symbol" panose="05050102010706020507" pitchFamily="18" charset="2"/>
            </a:endParaRPr>
          </a:p>
        </p:txBody>
      </p:sp>
      <p:sp>
        <p:nvSpPr>
          <p:cNvPr id="26632" name="Rettangolo 2">
            <a:extLst>
              <a:ext uri="{FF2B5EF4-FFF2-40B4-BE49-F238E27FC236}">
                <a16:creationId xmlns:a16="http://schemas.microsoft.com/office/drawing/2014/main" id="{5A580F82-AD96-4FA8-A091-5B5CDF328966}"/>
              </a:ext>
            </a:extLst>
          </p:cNvPr>
          <p:cNvSpPr>
            <a:spLocks noChangeArrowheads="1"/>
          </p:cNvSpPr>
          <p:nvPr/>
        </p:nvSpPr>
        <p:spPr bwMode="auto">
          <a:xfrm>
            <a:off x="335721" y="2626563"/>
            <a:ext cx="8237251"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b="1" dirty="0" err="1">
                <a:latin typeface="Calibri"/>
                <a:cs typeface="Calibri"/>
              </a:rPr>
              <a:t>Results</a:t>
            </a:r>
            <a:r>
              <a:rPr lang="it-IT" altLang="en-US" sz="2000" b="1" dirty="0">
                <a:latin typeface="Calibri"/>
                <a:cs typeface="Calibri"/>
              </a:rPr>
              <a:t> </a:t>
            </a:r>
            <a:r>
              <a:rPr lang="it-IT" altLang="en-US" sz="2000" b="1" dirty="0" err="1">
                <a:latin typeface="Calibri"/>
                <a:cs typeface="Calibri"/>
              </a:rPr>
              <a:t>Discussion</a:t>
            </a:r>
            <a:r>
              <a:rPr lang="it-IT" altLang="en-US" sz="2000" b="1" dirty="0">
                <a:latin typeface="Calibri"/>
                <a:cs typeface="Calibri"/>
              </a:rPr>
              <a:t>:</a:t>
            </a:r>
          </a:p>
          <a:p>
            <a:pPr>
              <a:spcBef>
                <a:spcPct val="0"/>
              </a:spcBef>
              <a:buNone/>
            </a:pPr>
            <a:endParaRPr lang="it-IT" altLang="en-US" sz="2000" b="1" dirty="0">
              <a:latin typeface="Calibri"/>
              <a:cs typeface="Calibri"/>
            </a:endParaRPr>
          </a:p>
          <a:p>
            <a:pPr>
              <a:spcBef>
                <a:spcPct val="0"/>
              </a:spcBef>
              <a:buNone/>
            </a:pPr>
            <a:r>
              <a:rPr lang="it-IT" altLang="en-US" sz="2000" b="1" dirty="0">
                <a:latin typeface="Calibri"/>
                <a:cs typeface="Calibri"/>
              </a:rPr>
              <a:t>3. </a:t>
            </a:r>
            <a:r>
              <a:rPr lang="it-IT" altLang="en-US" sz="2000" dirty="0" err="1">
                <a:latin typeface="Calibri"/>
                <a:cs typeface="Calibri"/>
              </a:rPr>
              <a:t>Considering</a:t>
            </a:r>
            <a:r>
              <a:rPr lang="it-IT" altLang="en-US" sz="2000" dirty="0">
                <a:latin typeface="Calibri"/>
                <a:cs typeface="Calibri"/>
              </a:rPr>
              <a:t> the </a:t>
            </a:r>
            <a:r>
              <a:rPr lang="it-IT" altLang="en-US" sz="2000" dirty="0" err="1">
                <a:latin typeface="Calibri"/>
                <a:cs typeface="Calibri"/>
              </a:rPr>
              <a:t>Cgd</a:t>
            </a:r>
            <a:r>
              <a:rPr lang="it-IT" altLang="en-US" sz="2000" dirty="0">
                <a:latin typeface="Calibri"/>
                <a:cs typeface="Calibri"/>
              </a:rPr>
              <a:t> 14fF , </a:t>
            </a:r>
            <a:r>
              <a:rPr lang="it-IT" altLang="en-US" sz="2000" dirty="0" err="1">
                <a:latin typeface="Calibri"/>
                <a:cs typeface="Calibri"/>
              </a:rPr>
              <a:t>which</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changed</a:t>
            </a:r>
            <a:r>
              <a:rPr lang="it-IT" altLang="en-US" sz="2000" dirty="0">
                <a:latin typeface="Calibri"/>
                <a:cs typeface="Calibri"/>
              </a:rPr>
              <a:t> the </a:t>
            </a:r>
            <a:r>
              <a:rPr lang="it-IT" altLang="en-US" sz="2000" dirty="0" err="1">
                <a:latin typeface="Calibri"/>
                <a:cs typeface="Calibri"/>
              </a:rPr>
              <a:t>drift</a:t>
            </a:r>
            <a:r>
              <a:rPr lang="it-IT" altLang="en-US" sz="2000" dirty="0">
                <a:latin typeface="Calibri"/>
                <a:cs typeface="Calibri"/>
              </a:rPr>
              <a:t> frequency </a:t>
            </a:r>
            <a:r>
              <a:rPr lang="it-IT" altLang="en-US" sz="2000" dirty="0" err="1">
                <a:latin typeface="Calibri"/>
                <a:cs typeface="Calibri"/>
              </a:rPr>
              <a:t>significantly</a:t>
            </a:r>
            <a:r>
              <a:rPr lang="it-IT" altLang="en-US" sz="2000" dirty="0">
                <a:latin typeface="Calibri"/>
                <a:cs typeface="Calibri"/>
              </a:rPr>
              <a:t> from 1.77GHZ to 1.9981GHZ, input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matched</a:t>
            </a:r>
            <a:r>
              <a:rPr lang="it-IT" altLang="en-US" sz="2000" dirty="0">
                <a:latin typeface="Calibri"/>
                <a:cs typeface="Calibri"/>
              </a:rPr>
              <a:t> </a:t>
            </a:r>
            <a:r>
              <a:rPr lang="it-IT" altLang="en-US" sz="2000" dirty="0" err="1">
                <a:latin typeface="Calibri"/>
                <a:cs typeface="Calibri"/>
              </a:rPr>
              <a:t>well</a:t>
            </a:r>
            <a:r>
              <a:rPr lang="it-IT" altLang="en-US" sz="2000" dirty="0">
                <a:latin typeface="Calibri"/>
                <a:cs typeface="Calibri"/>
              </a:rPr>
              <a:t> and </a:t>
            </a:r>
            <a:r>
              <a:rPr lang="it-IT" altLang="en-US" sz="2000" dirty="0" err="1">
                <a:latin typeface="Calibri"/>
                <a:cs typeface="Calibri"/>
              </a:rPr>
              <a:t>improved</a:t>
            </a:r>
            <a:r>
              <a:rPr lang="it-IT" altLang="en-US" sz="2000" dirty="0">
                <a:latin typeface="Calibri"/>
                <a:cs typeface="Calibri"/>
              </a:rPr>
              <a:t> the –4db in S11, new </a:t>
            </a:r>
            <a:r>
              <a:rPr lang="it-IT" altLang="en-US" sz="2000" dirty="0" err="1">
                <a:latin typeface="Calibri"/>
                <a:cs typeface="Calibri"/>
              </a:rPr>
              <a:t>values</a:t>
            </a:r>
            <a:r>
              <a:rPr lang="it-IT" altLang="en-US" sz="2000" dirty="0">
                <a:latin typeface="Calibri"/>
                <a:cs typeface="Calibri"/>
              </a:rPr>
              <a:t> are </a:t>
            </a:r>
            <a:r>
              <a:rPr lang="it-IT" altLang="en-US" sz="2000" dirty="0" err="1">
                <a:latin typeface="Calibri"/>
                <a:cs typeface="Calibri"/>
              </a:rPr>
              <a:t>Ls</a:t>
            </a:r>
            <a:r>
              <a:rPr lang="it-IT" altLang="en-US" sz="2000" dirty="0">
                <a:latin typeface="Calibri"/>
                <a:cs typeface="Calibri"/>
              </a:rPr>
              <a:t>=100PF, </a:t>
            </a:r>
            <a:r>
              <a:rPr lang="it-IT" altLang="en-US" sz="2000" dirty="0" err="1">
                <a:latin typeface="Calibri"/>
                <a:cs typeface="Calibri"/>
              </a:rPr>
              <a:t>gm</a:t>
            </a:r>
            <a:r>
              <a:rPr lang="it-IT" altLang="en-US" sz="2000" dirty="0">
                <a:latin typeface="Calibri"/>
                <a:cs typeface="Calibri"/>
              </a:rPr>
              <a:t>=24ms, </a:t>
            </a:r>
            <a:r>
              <a:rPr lang="it-IT" altLang="en-US" sz="2000" dirty="0" err="1">
                <a:latin typeface="Calibri"/>
                <a:cs typeface="Calibri"/>
              </a:rPr>
              <a:t>ls</a:t>
            </a:r>
            <a:r>
              <a:rPr lang="it-IT" altLang="en-US" sz="2000" dirty="0">
                <a:latin typeface="Calibri"/>
                <a:cs typeface="Calibri"/>
              </a:rPr>
              <a:t> = 113nH</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4. </a:t>
            </a:r>
            <a:r>
              <a:rPr lang="it-IT" altLang="en-US" sz="2000" dirty="0" err="1">
                <a:latin typeface="Calibri"/>
                <a:cs typeface="Calibri"/>
              </a:rPr>
              <a:t>improvement</a:t>
            </a:r>
            <a:r>
              <a:rPr lang="it-IT" altLang="en-US" sz="2000" dirty="0">
                <a:latin typeface="Calibri"/>
                <a:cs typeface="Calibri"/>
              </a:rPr>
              <a:t> in the input matching </a:t>
            </a:r>
            <a:r>
              <a:rPr lang="it-IT" altLang="en-US" sz="2000" dirty="0" err="1">
                <a:latin typeface="Calibri"/>
                <a:cs typeface="Calibri"/>
              </a:rPr>
              <a:t>circuit</a:t>
            </a:r>
            <a:r>
              <a:rPr lang="it-IT" altLang="en-US" sz="2000" dirty="0">
                <a:latin typeface="Calibri"/>
                <a:cs typeface="Calibri"/>
              </a:rPr>
              <a:t> </a:t>
            </a:r>
            <a:r>
              <a:rPr lang="it-IT" altLang="en-US" sz="2000" dirty="0" err="1">
                <a:latin typeface="Calibri"/>
                <a:cs typeface="Calibri"/>
              </a:rPr>
              <a:t>obtained</a:t>
            </a:r>
            <a:r>
              <a:rPr lang="it-IT" altLang="en-US" sz="2000" dirty="0">
                <a:latin typeface="Calibri"/>
                <a:cs typeface="Calibri"/>
              </a:rPr>
              <a:t> by </a:t>
            </a:r>
            <a:r>
              <a:rPr lang="it-IT" altLang="en-US" sz="2000" dirty="0" err="1">
                <a:latin typeface="Calibri"/>
                <a:cs typeface="Calibri"/>
              </a:rPr>
              <a:t>changing</a:t>
            </a:r>
            <a:r>
              <a:rPr lang="it-IT" altLang="en-US" sz="2000" dirty="0">
                <a:latin typeface="Calibri"/>
                <a:cs typeface="Calibri"/>
              </a:rPr>
              <a:t> the </a:t>
            </a:r>
            <a:r>
              <a:rPr lang="it-IT" altLang="en-US" sz="2000" dirty="0" err="1">
                <a:latin typeface="Calibri"/>
                <a:cs typeface="Calibri"/>
              </a:rPr>
              <a:t>gm</a:t>
            </a:r>
            <a:r>
              <a:rPr lang="it-IT" altLang="en-US" sz="2000" dirty="0">
                <a:latin typeface="Calibri"/>
                <a:cs typeface="Calibri"/>
              </a:rPr>
              <a:t> </a:t>
            </a:r>
            <a:r>
              <a:rPr lang="it-IT" altLang="en-US" sz="2000" dirty="0" err="1">
                <a:latin typeface="Calibri"/>
                <a:cs typeface="Calibri"/>
              </a:rPr>
              <a:t>which</a:t>
            </a:r>
            <a:r>
              <a:rPr lang="it-IT" altLang="en-US" sz="2000" dirty="0">
                <a:latin typeface="Calibri"/>
                <a:cs typeface="Calibri"/>
              </a:rPr>
              <a:t> </a:t>
            </a:r>
            <a:r>
              <a:rPr lang="it-IT" altLang="en-US" sz="2000" dirty="0" err="1">
                <a:latin typeface="Calibri"/>
                <a:cs typeface="Calibri"/>
              </a:rPr>
              <a:t>improved</a:t>
            </a:r>
            <a:r>
              <a:rPr lang="it-IT" altLang="en-US" sz="2000" dirty="0">
                <a:latin typeface="Calibri"/>
                <a:cs typeface="Calibri"/>
              </a:rPr>
              <a:t> the input matching </a:t>
            </a:r>
            <a:r>
              <a:rPr lang="it-IT" altLang="en-US" sz="2000" dirty="0" err="1">
                <a:latin typeface="Calibri"/>
                <a:cs typeface="Calibri"/>
              </a:rPr>
              <a:t>significantly</a:t>
            </a:r>
            <a:r>
              <a:rPr lang="it-IT" altLang="en-US" sz="2000" dirty="0">
                <a:latin typeface="Calibri"/>
                <a:cs typeface="Calibri"/>
              </a:rPr>
              <a:t> </a:t>
            </a:r>
            <a:r>
              <a:rPr lang="it-IT" altLang="en-US" sz="2000" dirty="0" err="1">
                <a:latin typeface="Calibri"/>
                <a:cs typeface="Calibri"/>
              </a:rPr>
              <a:t>roughly</a:t>
            </a:r>
            <a:r>
              <a:rPr lang="it-IT" altLang="en-US" sz="2000" dirty="0">
                <a:latin typeface="Calibri"/>
                <a:cs typeface="Calibri"/>
              </a:rPr>
              <a:t> from –12db to –17db</a:t>
            </a:r>
          </a:p>
          <a:p>
            <a:pPr>
              <a:spcBef>
                <a:spcPct val="0"/>
              </a:spcBef>
              <a:buNone/>
            </a:pPr>
            <a:r>
              <a:rPr lang="it-IT" altLang="en-US" sz="2000" dirty="0" err="1">
                <a:latin typeface="Calibri"/>
                <a:cs typeface="Calibri"/>
              </a:rPr>
              <a:t>Improving</a:t>
            </a:r>
            <a:r>
              <a:rPr lang="it-IT" altLang="en-US" sz="2000" dirty="0">
                <a:latin typeface="Calibri"/>
                <a:cs typeface="Calibri"/>
              </a:rPr>
              <a:t> the gain </a:t>
            </a:r>
            <a:r>
              <a:rPr lang="it-IT" altLang="en-US" sz="2000" dirty="0" err="1">
                <a:latin typeface="Calibri"/>
                <a:cs typeface="Calibri"/>
              </a:rPr>
              <a:t>improved</a:t>
            </a:r>
            <a:r>
              <a:rPr lang="it-IT" altLang="en-US" sz="2000" dirty="0">
                <a:latin typeface="Calibri"/>
                <a:cs typeface="Calibri"/>
              </a:rPr>
              <a:t> the </a:t>
            </a:r>
            <a:r>
              <a:rPr lang="it-IT" altLang="en-US" sz="2000" dirty="0" err="1">
                <a:latin typeface="Calibri"/>
                <a:cs typeface="Calibri"/>
              </a:rPr>
              <a:t>noise</a:t>
            </a:r>
            <a:r>
              <a:rPr lang="it-IT" altLang="en-US" sz="2000" dirty="0">
                <a:latin typeface="Calibri"/>
                <a:cs typeface="Calibri"/>
              </a:rPr>
              <a:t> figure </a:t>
            </a:r>
            <a:r>
              <a:rPr lang="it-IT" altLang="en-US" sz="2000" dirty="0" err="1">
                <a:latin typeface="Calibri"/>
                <a:cs typeface="Calibri"/>
              </a:rPr>
              <a:t>very</a:t>
            </a:r>
            <a:r>
              <a:rPr lang="it-IT" altLang="en-US" sz="2000" dirty="0">
                <a:latin typeface="Calibri"/>
                <a:cs typeface="Calibri"/>
              </a:rPr>
              <a:t> </a:t>
            </a:r>
            <a:r>
              <a:rPr lang="it-IT" altLang="en-US" sz="2000" dirty="0" err="1">
                <a:latin typeface="Calibri"/>
                <a:cs typeface="Calibri"/>
              </a:rPr>
              <a:t>significantly</a:t>
            </a:r>
            <a:r>
              <a:rPr lang="it-IT" altLang="en-US" sz="2000" dirty="0">
                <a:latin typeface="Calibri"/>
                <a:cs typeface="Calibri"/>
              </a:rPr>
              <a:t>.</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5. </a:t>
            </a:r>
            <a:r>
              <a:rPr lang="it-IT" altLang="en-US" sz="2000" dirty="0" err="1">
                <a:latin typeface="Calibri"/>
                <a:cs typeface="Calibri"/>
              </a:rPr>
              <a:t>noise</a:t>
            </a:r>
            <a:r>
              <a:rPr lang="it-IT" altLang="en-US" sz="2000" dirty="0">
                <a:latin typeface="Calibri"/>
                <a:cs typeface="Calibri"/>
              </a:rPr>
              <a:t> figure and input matching </a:t>
            </a:r>
            <a:r>
              <a:rPr lang="it-IT" altLang="en-US" sz="2000" dirty="0" err="1">
                <a:latin typeface="Calibri"/>
                <a:cs typeface="Calibri"/>
              </a:rPr>
              <a:t>tremendously</a:t>
            </a:r>
            <a:r>
              <a:rPr lang="it-IT" altLang="en-US" sz="2000" dirty="0">
                <a:latin typeface="Calibri"/>
                <a:cs typeface="Calibri"/>
              </a:rPr>
              <a:t> </a:t>
            </a:r>
            <a:r>
              <a:rPr lang="it-IT" altLang="en-US" sz="2000" dirty="0" err="1">
                <a:latin typeface="Calibri"/>
                <a:cs typeface="Calibri"/>
              </a:rPr>
              <a:t>improved</a:t>
            </a:r>
            <a:r>
              <a:rPr lang="it-IT" altLang="en-US" sz="2000" dirty="0">
                <a:latin typeface="Calibri"/>
                <a:cs typeface="Calibri"/>
              </a:rPr>
              <a:t> by the out put tank matching </a:t>
            </a:r>
            <a:r>
              <a:rPr lang="it-IT" altLang="en-US" sz="2000" dirty="0" err="1">
                <a:latin typeface="Calibri"/>
                <a:cs typeface="Calibri"/>
              </a:rPr>
              <a:t>coupling</a:t>
            </a:r>
            <a:r>
              <a:rPr lang="it-IT" altLang="en-US" sz="2000" dirty="0">
                <a:latin typeface="Calibri"/>
                <a:cs typeface="Calibri"/>
              </a:rPr>
              <a:t> LNA to the 50ohm load from the load tank </a:t>
            </a:r>
            <a:r>
              <a:rPr lang="it-IT" altLang="en-US" sz="2000" dirty="0" err="1">
                <a:latin typeface="Calibri"/>
                <a:cs typeface="Calibri"/>
              </a:rPr>
              <a:t>prallel</a:t>
            </a:r>
            <a:r>
              <a:rPr lang="it-IT" altLang="en-US" sz="2000" dirty="0">
                <a:latin typeface="Calibri"/>
                <a:cs typeface="Calibri"/>
              </a:rPr>
              <a:t> </a:t>
            </a:r>
            <a:r>
              <a:rPr lang="it-IT" altLang="en-US" sz="2000" dirty="0" err="1">
                <a:latin typeface="Calibri"/>
                <a:cs typeface="Calibri"/>
              </a:rPr>
              <a:t>resistance</a:t>
            </a:r>
            <a:r>
              <a:rPr lang="it-IT" altLang="en-US" sz="2000" dirty="0">
                <a:latin typeface="Calibri"/>
                <a:cs typeface="Calibri"/>
              </a:rPr>
              <a:t> 50 </a:t>
            </a:r>
            <a:r>
              <a:rPr lang="it-IT" altLang="en-US" sz="2000" dirty="0" err="1">
                <a:latin typeface="Calibri"/>
                <a:cs typeface="Calibri"/>
              </a:rPr>
              <a:t>improves</a:t>
            </a:r>
            <a:r>
              <a:rPr lang="it-IT" altLang="en-US" sz="2000" dirty="0">
                <a:latin typeface="Calibri"/>
                <a:cs typeface="Calibri"/>
              </a:rPr>
              <a:t> the </a:t>
            </a:r>
            <a:r>
              <a:rPr lang="it-IT" altLang="en-US" sz="2000" dirty="0" err="1">
                <a:latin typeface="Calibri"/>
                <a:cs typeface="Calibri"/>
              </a:rPr>
              <a:t>noise</a:t>
            </a:r>
            <a:r>
              <a:rPr lang="it-IT" altLang="en-US" sz="2000" dirty="0">
                <a:latin typeface="Calibri"/>
                <a:cs typeface="Calibri"/>
              </a:rPr>
              <a:t> figure </a:t>
            </a: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p:txBody>
      </p:sp>
    </p:spTree>
    <p:extLst>
      <p:ext uri="{BB962C8B-B14F-4D97-AF65-F5344CB8AC3E}">
        <p14:creationId xmlns:p14="http://schemas.microsoft.com/office/powerpoint/2010/main" val="1811064068"/>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24</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Simulate the Complete Design of your LNA. Check input match, gain and Noise Figure.</a:t>
            </a:r>
          </a:p>
          <a:p>
            <a:pPr>
              <a:spcBef>
                <a:spcPct val="0"/>
              </a:spcBef>
              <a:buFontTx/>
              <a:buNone/>
            </a:pPr>
            <a:r>
              <a:rPr lang="it-IT" altLang="en-US" b="1">
                <a:latin typeface="Calibri" panose="020F0502020204030204" pitchFamily="34" charset="0"/>
              </a:rPr>
              <a:t>Discuss the results</a:t>
            </a:r>
            <a:endParaRPr lang="it-IT" altLang="en-US" b="1">
              <a:latin typeface="Symbol" panose="05050102010706020507" pitchFamily="18" charset="2"/>
            </a:endParaRPr>
          </a:p>
        </p:txBody>
      </p:sp>
      <p:sp>
        <p:nvSpPr>
          <p:cNvPr id="26632" name="Rettangolo 2">
            <a:extLst>
              <a:ext uri="{FF2B5EF4-FFF2-40B4-BE49-F238E27FC236}">
                <a16:creationId xmlns:a16="http://schemas.microsoft.com/office/drawing/2014/main" id="{5A580F82-AD96-4FA8-A091-5B5CDF328966}"/>
              </a:ext>
            </a:extLst>
          </p:cNvPr>
          <p:cNvSpPr>
            <a:spLocks noChangeArrowheads="1"/>
          </p:cNvSpPr>
          <p:nvPr/>
        </p:nvSpPr>
        <p:spPr bwMode="auto">
          <a:xfrm>
            <a:off x="335721" y="2626563"/>
            <a:ext cx="8237251"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b="1" dirty="0" err="1">
                <a:latin typeface="Calibri"/>
                <a:cs typeface="Calibri"/>
              </a:rPr>
              <a:t>Results</a:t>
            </a:r>
            <a:r>
              <a:rPr lang="it-IT" altLang="en-US" sz="2000" b="1" dirty="0">
                <a:latin typeface="Calibri"/>
                <a:cs typeface="Calibri"/>
              </a:rPr>
              <a:t> </a:t>
            </a:r>
            <a:r>
              <a:rPr lang="it-IT" altLang="en-US" sz="2000" b="1" dirty="0" err="1">
                <a:latin typeface="Calibri"/>
                <a:cs typeface="Calibri"/>
              </a:rPr>
              <a:t>Discussion</a:t>
            </a:r>
            <a:r>
              <a:rPr lang="it-IT" altLang="en-US" sz="2000" b="1" dirty="0">
                <a:latin typeface="Calibri"/>
                <a:cs typeface="Calibri"/>
              </a:rPr>
              <a:t>:</a:t>
            </a:r>
          </a:p>
          <a:p>
            <a:pPr>
              <a:spcBef>
                <a:spcPct val="0"/>
              </a:spcBef>
              <a:buNone/>
            </a:pPr>
            <a:endParaRPr lang="it-IT" altLang="en-US" sz="2000" b="1" dirty="0">
              <a:latin typeface="Calibri"/>
              <a:cs typeface="Calibri"/>
            </a:endParaRPr>
          </a:p>
          <a:p>
            <a:pPr>
              <a:spcBef>
                <a:spcPct val="0"/>
              </a:spcBef>
              <a:buNone/>
            </a:pPr>
            <a:r>
              <a:rPr lang="it-IT" altLang="en-US" sz="2000" b="1" dirty="0">
                <a:latin typeface="Calibri"/>
                <a:cs typeface="Calibri"/>
              </a:rPr>
              <a:t>6. </a:t>
            </a:r>
            <a:r>
              <a:rPr lang="it-IT" altLang="en-US" sz="2000" dirty="0">
                <a:latin typeface="Calibri"/>
                <a:cs typeface="Calibri"/>
              </a:rPr>
              <a:t>by </a:t>
            </a:r>
            <a:r>
              <a:rPr lang="it-IT" altLang="en-US" sz="2000" dirty="0" err="1">
                <a:latin typeface="Calibri"/>
                <a:cs typeface="Calibri"/>
              </a:rPr>
              <a:t>changing</a:t>
            </a:r>
            <a:r>
              <a:rPr lang="it-IT" altLang="en-US" sz="2000" dirty="0">
                <a:latin typeface="Calibri"/>
                <a:cs typeface="Calibri"/>
              </a:rPr>
              <a:t> the </a:t>
            </a:r>
            <a:r>
              <a:rPr lang="it-IT" altLang="en-US" sz="2000" dirty="0" err="1">
                <a:latin typeface="Calibri"/>
                <a:cs typeface="Calibri"/>
              </a:rPr>
              <a:t>Ld</a:t>
            </a:r>
            <a:r>
              <a:rPr lang="it-IT" altLang="en-US" sz="2000" dirty="0">
                <a:latin typeface="Calibri"/>
                <a:cs typeface="Calibri"/>
              </a:rPr>
              <a:t>/</a:t>
            </a:r>
            <a:r>
              <a:rPr lang="it-IT" altLang="en-US" sz="2000" dirty="0" err="1">
                <a:latin typeface="Calibri"/>
                <a:cs typeface="Calibri"/>
              </a:rPr>
              <a:t>Ls</a:t>
            </a:r>
            <a:r>
              <a:rPr lang="it-IT" altLang="en-US" sz="2000" dirty="0">
                <a:latin typeface="Calibri"/>
                <a:cs typeface="Calibri"/>
              </a:rPr>
              <a:t> load tank </a:t>
            </a:r>
            <a:r>
              <a:rPr lang="it-IT" altLang="en-US" sz="2000" dirty="0" err="1">
                <a:latin typeface="Calibri"/>
                <a:cs typeface="Calibri"/>
              </a:rPr>
              <a:t>inductance</a:t>
            </a:r>
            <a:r>
              <a:rPr lang="it-IT" altLang="en-US" sz="2000" dirty="0">
                <a:latin typeface="Calibri"/>
                <a:cs typeface="Calibri"/>
              </a:rPr>
              <a:t> to the input degenerative </a:t>
            </a:r>
            <a:r>
              <a:rPr lang="it-IT" altLang="en-US" sz="2000" dirty="0" err="1">
                <a:latin typeface="Calibri"/>
                <a:cs typeface="Calibri"/>
              </a:rPr>
              <a:t>inductance</a:t>
            </a:r>
            <a:r>
              <a:rPr lang="it-IT" altLang="en-US" sz="2000" dirty="0">
                <a:latin typeface="Calibri"/>
                <a:cs typeface="Calibri"/>
              </a:rPr>
              <a:t> </a:t>
            </a:r>
            <a:r>
              <a:rPr lang="it-IT" altLang="en-US" sz="2000" dirty="0" err="1">
                <a:latin typeface="Calibri"/>
                <a:cs typeface="Calibri"/>
              </a:rPr>
              <a:t>improves</a:t>
            </a:r>
            <a:r>
              <a:rPr lang="it-IT" altLang="en-US" sz="2000" dirty="0">
                <a:latin typeface="Calibri"/>
                <a:cs typeface="Calibri"/>
              </a:rPr>
              <a:t> a gain </a:t>
            </a:r>
            <a:r>
              <a:rPr lang="it-IT" altLang="en-US" sz="2000" dirty="0" err="1">
                <a:latin typeface="Calibri"/>
                <a:cs typeface="Calibri"/>
              </a:rPr>
              <a:t>lot</a:t>
            </a:r>
            <a:r>
              <a:rPr lang="it-IT" altLang="en-US" sz="2000" dirty="0">
                <a:latin typeface="Calibri"/>
                <a:cs typeface="Calibri"/>
              </a:rPr>
              <a:t> and the </a:t>
            </a:r>
            <a:r>
              <a:rPr lang="it-IT" altLang="en-US" sz="2000" dirty="0" err="1">
                <a:latin typeface="Calibri"/>
                <a:cs typeface="Calibri"/>
              </a:rPr>
              <a:t>imput</a:t>
            </a:r>
            <a:r>
              <a:rPr lang="it-IT" altLang="en-US" sz="2000" dirty="0">
                <a:latin typeface="Calibri"/>
                <a:cs typeface="Calibri"/>
              </a:rPr>
              <a:t> matching </a:t>
            </a:r>
            <a:r>
              <a:rPr lang="it-IT" altLang="en-US" sz="2000" dirty="0" err="1">
                <a:latin typeface="Calibri"/>
                <a:cs typeface="Calibri"/>
              </a:rPr>
              <a:t>which</a:t>
            </a:r>
            <a:r>
              <a:rPr lang="it-IT" altLang="en-US" sz="2000" dirty="0">
                <a:latin typeface="Calibri"/>
                <a:cs typeface="Calibri"/>
              </a:rPr>
              <a:t> </a:t>
            </a:r>
            <a:r>
              <a:rPr lang="it-IT" altLang="en-US" sz="2000" dirty="0" err="1">
                <a:latin typeface="Calibri"/>
                <a:cs typeface="Calibri"/>
              </a:rPr>
              <a:t>eventually</a:t>
            </a:r>
            <a:r>
              <a:rPr lang="it-IT" altLang="en-US" sz="2000" dirty="0">
                <a:latin typeface="Calibri"/>
                <a:cs typeface="Calibri"/>
              </a:rPr>
              <a:t> makes </a:t>
            </a:r>
            <a:r>
              <a:rPr lang="it-IT" altLang="en-US" sz="2000" dirty="0" err="1">
                <a:latin typeface="Calibri"/>
                <a:cs typeface="Calibri"/>
              </a:rPr>
              <a:t>Noise</a:t>
            </a:r>
            <a:r>
              <a:rPr lang="it-IT" altLang="en-US" sz="2000" dirty="0">
                <a:latin typeface="Calibri"/>
                <a:cs typeface="Calibri"/>
              </a:rPr>
              <a:t> figure best </a:t>
            </a:r>
            <a:r>
              <a:rPr lang="it-IT" altLang="en-US" sz="2000" dirty="0" err="1">
                <a:latin typeface="Calibri"/>
                <a:cs typeface="Calibri"/>
              </a:rPr>
              <a:t>but</a:t>
            </a:r>
            <a:r>
              <a:rPr lang="it-IT" altLang="en-US" sz="2000" dirty="0">
                <a:latin typeface="Calibri"/>
                <a:cs typeface="Calibri"/>
              </a:rPr>
              <a:t> </a:t>
            </a:r>
            <a:r>
              <a:rPr lang="it-IT" altLang="en-US" sz="2000" dirty="0" err="1">
                <a:latin typeface="Calibri"/>
                <a:cs typeface="Calibri"/>
              </a:rPr>
              <a:t>changing</a:t>
            </a:r>
            <a:r>
              <a:rPr lang="it-IT" altLang="en-US" sz="2000" dirty="0">
                <a:latin typeface="Calibri"/>
                <a:cs typeface="Calibri"/>
              </a:rPr>
              <a:t> a </a:t>
            </a:r>
            <a:r>
              <a:rPr lang="it-IT" altLang="en-US" sz="2000" dirty="0" err="1">
                <a:latin typeface="Calibri"/>
                <a:cs typeface="Calibri"/>
              </a:rPr>
              <a:t>Ld</a:t>
            </a:r>
            <a:r>
              <a:rPr lang="it-IT" altLang="en-US" sz="2000" dirty="0">
                <a:latin typeface="Calibri"/>
                <a:cs typeface="Calibri"/>
              </a:rPr>
              <a:t> a </a:t>
            </a:r>
            <a:r>
              <a:rPr lang="it-IT" altLang="en-US" sz="2000" dirty="0" err="1">
                <a:latin typeface="Calibri"/>
                <a:cs typeface="Calibri"/>
              </a:rPr>
              <a:t>lot</a:t>
            </a:r>
            <a:r>
              <a:rPr lang="it-IT" altLang="en-US" sz="2000" dirty="0">
                <a:latin typeface="Calibri"/>
                <a:cs typeface="Calibri"/>
              </a:rPr>
              <a:t> makes </a:t>
            </a:r>
            <a:r>
              <a:rPr lang="it-IT" altLang="en-US" sz="2000" dirty="0" err="1">
                <a:latin typeface="Calibri"/>
                <a:cs typeface="Calibri"/>
              </a:rPr>
              <a:t>drift</a:t>
            </a:r>
            <a:r>
              <a:rPr lang="it-IT" altLang="en-US" sz="2000" dirty="0">
                <a:latin typeface="Calibri"/>
                <a:cs typeface="Calibri"/>
              </a:rPr>
              <a:t> in </a:t>
            </a:r>
            <a:r>
              <a:rPr lang="it-IT" altLang="en-US" sz="2000" dirty="0" err="1">
                <a:latin typeface="Calibri"/>
                <a:cs typeface="Calibri"/>
              </a:rPr>
              <a:t>resonance</a:t>
            </a:r>
            <a:r>
              <a:rPr lang="it-IT" altLang="en-US" sz="2000" dirty="0">
                <a:latin typeface="Calibri"/>
                <a:cs typeface="Calibri"/>
              </a:rPr>
              <a:t> frequency and the matching </a:t>
            </a:r>
            <a:r>
              <a:rPr lang="it-IT" altLang="en-US" sz="2000" dirty="0" err="1">
                <a:latin typeface="Calibri"/>
                <a:cs typeface="Calibri"/>
              </a:rPr>
              <a:t>at</a:t>
            </a:r>
            <a:r>
              <a:rPr lang="it-IT" altLang="en-US" sz="2000" dirty="0">
                <a:latin typeface="Calibri"/>
                <a:cs typeface="Calibri"/>
              </a:rPr>
              <a:t> the </a:t>
            </a:r>
            <a:r>
              <a:rPr lang="it-IT" altLang="en-US" sz="2000" dirty="0" err="1">
                <a:latin typeface="Calibri"/>
                <a:cs typeface="Calibri"/>
              </a:rPr>
              <a:t>desired</a:t>
            </a:r>
            <a:r>
              <a:rPr lang="it-IT" altLang="en-US" sz="2000" dirty="0">
                <a:latin typeface="Calibri"/>
                <a:cs typeface="Calibri"/>
              </a:rPr>
              <a:t> frequency 2Hz, S22 </a:t>
            </a:r>
            <a:r>
              <a:rPr lang="it-IT" altLang="en-US" sz="2000" dirty="0" err="1">
                <a:latin typeface="Calibri"/>
                <a:cs typeface="Calibri"/>
              </a:rPr>
              <a:t>gose</a:t>
            </a:r>
            <a:r>
              <a:rPr lang="it-IT" altLang="en-US" sz="2000" dirty="0">
                <a:latin typeface="Calibri"/>
                <a:cs typeface="Calibri"/>
              </a:rPr>
              <a:t> </a:t>
            </a:r>
            <a:r>
              <a:rPr lang="it-IT" altLang="en-US" sz="2000" dirty="0" err="1">
                <a:latin typeface="Calibri"/>
                <a:cs typeface="Calibri"/>
              </a:rPr>
              <a:t>worst</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8. So </a:t>
            </a:r>
            <a:r>
              <a:rPr lang="it-IT" altLang="en-US" sz="2000" dirty="0" err="1">
                <a:latin typeface="Calibri"/>
                <a:cs typeface="Calibri"/>
              </a:rPr>
              <a:t>it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the </a:t>
            </a:r>
            <a:r>
              <a:rPr lang="it-IT" altLang="en-US" sz="2000" dirty="0" err="1">
                <a:latin typeface="Calibri"/>
                <a:cs typeface="Calibri"/>
              </a:rPr>
              <a:t>tradeoff</a:t>
            </a:r>
            <a:r>
              <a:rPr lang="it-IT" altLang="en-US" sz="2000" dirty="0">
                <a:latin typeface="Calibri"/>
                <a:cs typeface="Calibri"/>
              </a:rPr>
              <a:t> </a:t>
            </a:r>
            <a:r>
              <a:rPr lang="it-IT" altLang="en-US" sz="2000" dirty="0" err="1">
                <a:latin typeface="Calibri"/>
                <a:cs typeface="Calibri"/>
              </a:rPr>
              <a:t>between</a:t>
            </a:r>
            <a:r>
              <a:rPr lang="it-IT" altLang="en-US" sz="2000" dirty="0">
                <a:latin typeface="Calibri"/>
                <a:cs typeface="Calibri"/>
              </a:rPr>
              <a:t> the gain and matching and the </a:t>
            </a:r>
            <a:r>
              <a:rPr lang="it-IT" altLang="en-US" sz="2000" dirty="0" err="1">
                <a:latin typeface="Calibri"/>
                <a:cs typeface="Calibri"/>
              </a:rPr>
              <a:t>resonance</a:t>
            </a:r>
            <a:r>
              <a:rPr lang="it-IT" altLang="en-US" sz="2000" dirty="0">
                <a:latin typeface="Calibri"/>
                <a:cs typeface="Calibri"/>
              </a:rPr>
              <a:t>  frequency </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7. </a:t>
            </a:r>
            <a:r>
              <a:rPr lang="it-IT" altLang="en-US" sz="2000" dirty="0" err="1">
                <a:latin typeface="Calibri"/>
                <a:cs typeface="Calibri"/>
              </a:rPr>
              <a:t>All</a:t>
            </a:r>
            <a:r>
              <a:rPr lang="it-IT" altLang="en-US" sz="2000" dirty="0">
                <a:latin typeface="Calibri"/>
                <a:cs typeface="Calibri"/>
              </a:rPr>
              <a:t> the </a:t>
            </a:r>
            <a:r>
              <a:rPr lang="it-IT" altLang="en-US" sz="2000" dirty="0" err="1">
                <a:latin typeface="Calibri"/>
                <a:cs typeface="Calibri"/>
              </a:rPr>
              <a:t>Achived</a:t>
            </a:r>
            <a:r>
              <a:rPr lang="it-IT" altLang="en-US" sz="2000" dirty="0">
                <a:latin typeface="Calibri"/>
                <a:cs typeface="Calibri"/>
              </a:rPr>
              <a:t> </a:t>
            </a:r>
            <a:r>
              <a:rPr lang="it-IT" altLang="en-US" sz="2000" dirty="0" err="1">
                <a:latin typeface="Calibri"/>
                <a:cs typeface="Calibri"/>
              </a:rPr>
              <a:t>results</a:t>
            </a:r>
            <a:r>
              <a:rPr lang="it-IT" altLang="en-US" sz="2000" dirty="0">
                <a:latin typeface="Calibri"/>
                <a:cs typeface="Calibri"/>
              </a:rPr>
              <a:t> are </a:t>
            </a:r>
            <a:r>
              <a:rPr lang="it-IT" altLang="en-US" sz="2000" dirty="0" err="1">
                <a:latin typeface="Calibri"/>
                <a:cs typeface="Calibri"/>
              </a:rPr>
              <a:t>listed</a:t>
            </a:r>
            <a:r>
              <a:rPr lang="it-IT" altLang="en-US" sz="2000" dirty="0">
                <a:latin typeface="Calibri"/>
                <a:cs typeface="Calibri"/>
              </a:rPr>
              <a:t> </a:t>
            </a:r>
            <a:r>
              <a:rPr lang="it-IT" altLang="en-US" sz="2000" dirty="0" err="1">
                <a:latin typeface="Calibri"/>
                <a:cs typeface="Calibri"/>
              </a:rPr>
              <a:t>below</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p:txBody>
      </p:sp>
    </p:spTree>
    <p:extLst>
      <p:ext uri="{BB962C8B-B14F-4D97-AF65-F5344CB8AC3E}">
        <p14:creationId xmlns:p14="http://schemas.microsoft.com/office/powerpoint/2010/main" val="4693917"/>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25</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a:latin typeface="Calibri" panose="020F0502020204030204" pitchFamily="34" charset="0"/>
              </a:rPr>
              <a:t>Simulate the Complete Design of your LNA. Check input match, gain and Noise Figure.</a:t>
            </a:r>
          </a:p>
          <a:p>
            <a:pPr>
              <a:spcBef>
                <a:spcPct val="0"/>
              </a:spcBef>
              <a:buFontTx/>
              <a:buNone/>
            </a:pPr>
            <a:r>
              <a:rPr lang="it-IT" altLang="en-US" b="1">
                <a:latin typeface="Calibri" panose="020F0502020204030204" pitchFamily="34" charset="0"/>
              </a:rPr>
              <a:t>Discuss the results</a:t>
            </a:r>
            <a:endParaRPr lang="it-IT" altLang="en-US" b="1">
              <a:latin typeface="Symbol" panose="05050102010706020507" pitchFamily="18" charset="2"/>
            </a:endParaRPr>
          </a:p>
        </p:txBody>
      </p:sp>
      <p:sp>
        <p:nvSpPr>
          <p:cNvPr id="26632" name="Rettangolo 2">
            <a:extLst>
              <a:ext uri="{FF2B5EF4-FFF2-40B4-BE49-F238E27FC236}">
                <a16:creationId xmlns:a16="http://schemas.microsoft.com/office/drawing/2014/main" id="{5A580F82-AD96-4FA8-A091-5B5CDF328966}"/>
              </a:ext>
            </a:extLst>
          </p:cNvPr>
          <p:cNvSpPr>
            <a:spLocks noChangeArrowheads="1"/>
          </p:cNvSpPr>
          <p:nvPr/>
        </p:nvSpPr>
        <p:spPr bwMode="auto">
          <a:xfrm>
            <a:off x="335721" y="2626563"/>
            <a:ext cx="823725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None/>
            </a:pPr>
            <a:r>
              <a:rPr lang="it-IT" altLang="en-US" sz="2000" b="1" dirty="0" err="1">
                <a:latin typeface="Calibri"/>
                <a:cs typeface="Calibri"/>
              </a:rPr>
              <a:t>Results</a:t>
            </a:r>
            <a:r>
              <a:rPr lang="it-IT" altLang="en-US" sz="2000" b="1" dirty="0">
                <a:latin typeface="Calibri"/>
                <a:cs typeface="Calibri"/>
              </a:rPr>
              <a:t> </a:t>
            </a:r>
            <a:r>
              <a:rPr lang="it-IT" altLang="en-US" sz="2000" b="1" dirty="0" err="1">
                <a:latin typeface="Calibri"/>
                <a:cs typeface="Calibri"/>
              </a:rPr>
              <a:t>Discussion</a:t>
            </a:r>
            <a:r>
              <a:rPr lang="it-IT" altLang="en-US" sz="2000" b="1" dirty="0">
                <a:latin typeface="Calibri"/>
                <a:cs typeface="Calibri"/>
              </a:rPr>
              <a:t>:</a:t>
            </a:r>
          </a:p>
          <a:p>
            <a:pPr>
              <a:spcBef>
                <a:spcPct val="0"/>
              </a:spcBef>
              <a:buNone/>
            </a:pPr>
            <a:endParaRPr lang="it-IT" altLang="en-US" sz="2000" b="1" dirty="0">
              <a:latin typeface="Calibri"/>
              <a:cs typeface="Calibri"/>
            </a:endParaRPr>
          </a:p>
          <a:p>
            <a:pPr>
              <a:spcBef>
                <a:spcPct val="0"/>
              </a:spcBef>
              <a:buNone/>
            </a:pPr>
            <a:r>
              <a:rPr lang="it-IT" altLang="en-US" sz="2000" b="1" dirty="0">
                <a:latin typeface="Calibri"/>
                <a:cs typeface="Calibri"/>
              </a:rPr>
              <a:t>1. </a:t>
            </a:r>
            <a:r>
              <a:rPr lang="it-IT" altLang="en-US" sz="2000" dirty="0">
                <a:latin typeface="Calibri"/>
                <a:cs typeface="Calibri"/>
              </a:rPr>
              <a:t>the input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matched</a:t>
            </a:r>
            <a:r>
              <a:rPr lang="it-IT" altLang="en-US" sz="2000" dirty="0">
                <a:latin typeface="Calibri"/>
                <a:cs typeface="Calibri"/>
              </a:rPr>
              <a:t> by input </a:t>
            </a:r>
            <a:r>
              <a:rPr lang="it-IT" altLang="en-US" sz="2000" dirty="0" err="1">
                <a:latin typeface="Calibri"/>
                <a:cs typeface="Calibri"/>
              </a:rPr>
              <a:t>quality</a:t>
            </a:r>
            <a:r>
              <a:rPr lang="it-IT" altLang="en-US" sz="2000" dirty="0">
                <a:latin typeface="Calibri"/>
                <a:cs typeface="Calibri"/>
              </a:rPr>
              <a:t> </a:t>
            </a:r>
            <a:r>
              <a:rPr lang="it-IT" altLang="en-US" sz="2000" dirty="0" err="1">
                <a:latin typeface="Calibri"/>
                <a:cs typeface="Calibri"/>
              </a:rPr>
              <a:t>factor</a:t>
            </a:r>
            <a:r>
              <a:rPr lang="it-IT" altLang="en-US" sz="2000" dirty="0">
                <a:latin typeface="Calibri"/>
                <a:cs typeface="Calibri"/>
              </a:rPr>
              <a:t> </a:t>
            </a:r>
            <a:r>
              <a:rPr lang="it-IT" altLang="en-US" sz="2000" dirty="0" err="1">
                <a:latin typeface="Calibri"/>
                <a:cs typeface="Calibri"/>
              </a:rPr>
              <a:t>improve</a:t>
            </a:r>
            <a:r>
              <a:rPr lang="it-IT" altLang="en-US" sz="2000" dirty="0">
                <a:latin typeface="Calibri"/>
                <a:cs typeface="Calibri"/>
              </a:rPr>
              <a:t> and </a:t>
            </a:r>
            <a:r>
              <a:rPr lang="it-IT" altLang="en-US" sz="2000" dirty="0" err="1">
                <a:latin typeface="Calibri"/>
                <a:cs typeface="Calibri"/>
              </a:rPr>
              <a:t>considering</a:t>
            </a:r>
            <a:r>
              <a:rPr lang="it-IT" altLang="en-US" sz="2000" dirty="0">
                <a:latin typeface="Calibri"/>
                <a:cs typeface="Calibri"/>
              </a:rPr>
              <a:t> the input </a:t>
            </a:r>
            <a:r>
              <a:rPr lang="it-IT" altLang="en-US" sz="2000" dirty="0" err="1">
                <a:latin typeface="Calibri"/>
                <a:cs typeface="Calibri"/>
              </a:rPr>
              <a:t>parasitic</a:t>
            </a:r>
            <a:r>
              <a:rPr lang="it-IT" altLang="en-US" sz="2000" dirty="0">
                <a:latin typeface="Calibri"/>
                <a:cs typeface="Calibri"/>
              </a:rPr>
              <a:t> </a:t>
            </a:r>
            <a:r>
              <a:rPr lang="it-IT" altLang="en-US" sz="2000" dirty="0" err="1">
                <a:latin typeface="Calibri"/>
                <a:cs typeface="Calibri"/>
              </a:rPr>
              <a:t>capacitances</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2. </a:t>
            </a:r>
            <a:r>
              <a:rPr lang="it-IT" altLang="en-US" sz="2000" dirty="0" err="1">
                <a:latin typeface="Calibri"/>
                <a:cs typeface="Calibri"/>
              </a:rPr>
              <a:t>at</a:t>
            </a:r>
            <a:r>
              <a:rPr lang="it-IT" altLang="en-US" sz="2000" dirty="0">
                <a:latin typeface="Calibri"/>
                <a:cs typeface="Calibri"/>
              </a:rPr>
              <a:t> 4mA </a:t>
            </a:r>
            <a:r>
              <a:rPr lang="it-IT" altLang="en-US" sz="2000" dirty="0" err="1">
                <a:latin typeface="Calibri"/>
                <a:cs typeface="Calibri"/>
              </a:rPr>
              <a:t>desired</a:t>
            </a:r>
            <a:r>
              <a:rPr lang="it-IT" altLang="en-US" sz="2000" dirty="0">
                <a:latin typeface="Calibri"/>
                <a:cs typeface="Calibri"/>
              </a:rPr>
              <a:t> drain </a:t>
            </a:r>
            <a:r>
              <a:rPr lang="it-IT" altLang="en-US" sz="2000" dirty="0" err="1">
                <a:latin typeface="Calibri"/>
                <a:cs typeface="Calibri"/>
              </a:rPr>
              <a:t>current</a:t>
            </a:r>
            <a:r>
              <a:rPr lang="it-IT" altLang="en-US" sz="2000" dirty="0">
                <a:latin typeface="Calibri"/>
                <a:cs typeface="Calibri"/>
              </a:rPr>
              <a:t> the </a:t>
            </a:r>
            <a:r>
              <a:rPr lang="it-IT" altLang="en-US" sz="2000" dirty="0" err="1">
                <a:latin typeface="Calibri"/>
                <a:cs typeface="Calibri"/>
              </a:rPr>
              <a:t>achived</a:t>
            </a:r>
            <a:r>
              <a:rPr lang="it-IT" altLang="en-US" sz="2000" dirty="0">
                <a:latin typeface="Calibri"/>
                <a:cs typeface="Calibri"/>
              </a:rPr>
              <a:t> </a:t>
            </a:r>
            <a:r>
              <a:rPr lang="it-IT" altLang="en-US" sz="2000" dirty="0" err="1">
                <a:latin typeface="Calibri"/>
                <a:cs typeface="Calibri"/>
              </a:rPr>
              <a:t>bais</a:t>
            </a:r>
            <a:r>
              <a:rPr lang="it-IT" altLang="en-US" sz="2000" dirty="0">
                <a:latin typeface="Calibri"/>
                <a:cs typeface="Calibri"/>
              </a:rPr>
              <a:t> </a:t>
            </a:r>
            <a:r>
              <a:rPr lang="it-IT" altLang="en-US" sz="2000" dirty="0" err="1">
                <a:latin typeface="Calibri"/>
                <a:cs typeface="Calibri"/>
              </a:rPr>
              <a:t>voltage</a:t>
            </a:r>
            <a:r>
              <a:rPr lang="it-IT" altLang="en-US" sz="2000" dirty="0">
                <a:latin typeface="Calibri"/>
                <a:cs typeface="Calibri"/>
              </a:rPr>
              <a:t> </a:t>
            </a:r>
            <a:r>
              <a:rPr lang="it-IT" altLang="en-US" sz="2000" dirty="0" err="1">
                <a:latin typeface="Calibri"/>
                <a:cs typeface="Calibri"/>
              </a:rPr>
              <a:t>Vgs</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450mv </a:t>
            </a:r>
            <a:r>
              <a:rPr lang="it-IT" altLang="en-US" sz="2000" dirty="0" err="1">
                <a:latin typeface="Calibri"/>
                <a:cs typeface="Calibri"/>
              </a:rPr>
              <a:t>considering</a:t>
            </a:r>
            <a:r>
              <a:rPr lang="it-IT" altLang="en-US" sz="2000" dirty="0">
                <a:latin typeface="Calibri"/>
                <a:cs typeface="Calibri"/>
              </a:rPr>
              <a:t> the W/</a:t>
            </a:r>
            <a:r>
              <a:rPr lang="it-IT" altLang="en-US" sz="2000" dirty="0" err="1">
                <a:latin typeface="Calibri"/>
                <a:cs typeface="Calibri"/>
              </a:rPr>
              <a:t>Lmin</a:t>
            </a:r>
            <a:r>
              <a:rPr lang="it-IT" altLang="en-US" sz="2000" dirty="0">
                <a:latin typeface="Calibri"/>
                <a:cs typeface="Calibri"/>
              </a:rPr>
              <a:t> ratio </a:t>
            </a:r>
            <a:r>
              <a:rPr lang="it-IT" altLang="en-US" sz="2000" dirty="0" err="1">
                <a:latin typeface="Calibri"/>
                <a:cs typeface="Calibri"/>
              </a:rPr>
              <a:t>is</a:t>
            </a:r>
            <a:r>
              <a:rPr lang="it-IT" altLang="en-US" sz="2000" dirty="0">
                <a:latin typeface="Calibri"/>
                <a:cs typeface="Calibri"/>
              </a:rPr>
              <a:t> 300</a:t>
            </a:r>
          </a:p>
          <a:p>
            <a:pPr>
              <a:spcBef>
                <a:spcPct val="0"/>
              </a:spcBef>
              <a:buNone/>
            </a:pPr>
            <a:endParaRPr lang="it-IT" altLang="en-US" sz="2000" dirty="0">
              <a:latin typeface="Calibri"/>
              <a:cs typeface="Calibri"/>
            </a:endParaRPr>
          </a:p>
          <a:p>
            <a:pPr>
              <a:spcBef>
                <a:spcPct val="0"/>
              </a:spcBef>
              <a:buNone/>
            </a:pPr>
            <a:r>
              <a:rPr lang="it-IT" altLang="en-US" sz="2000" dirty="0">
                <a:latin typeface="Calibri"/>
                <a:cs typeface="Calibri"/>
              </a:rPr>
              <a:t>Design </a:t>
            </a:r>
            <a:r>
              <a:rPr lang="it-IT" altLang="en-US" sz="2000" dirty="0" err="1">
                <a:latin typeface="Calibri"/>
                <a:cs typeface="Calibri"/>
              </a:rPr>
              <a:t>values</a:t>
            </a:r>
            <a:r>
              <a:rPr lang="it-IT" altLang="en-US" sz="2000" dirty="0">
                <a:latin typeface="Calibri"/>
                <a:cs typeface="Calibri"/>
              </a:rPr>
              <a:t> </a:t>
            </a:r>
            <a:r>
              <a:rPr lang="it-IT" altLang="en-US" sz="2000" dirty="0" err="1">
                <a:latin typeface="Calibri"/>
                <a:cs typeface="Calibri"/>
              </a:rPr>
              <a:t>avoiding</a:t>
            </a:r>
            <a:r>
              <a:rPr lang="it-IT" altLang="en-US" sz="2000" dirty="0">
                <a:latin typeface="Calibri"/>
                <a:cs typeface="Calibri"/>
              </a:rPr>
              <a:t> the </a:t>
            </a:r>
            <a:r>
              <a:rPr lang="it-IT" altLang="en-US" sz="2000" dirty="0" err="1">
                <a:latin typeface="Calibri"/>
                <a:cs typeface="Calibri"/>
              </a:rPr>
              <a:t>parasitics</a:t>
            </a:r>
            <a:r>
              <a:rPr lang="it-IT" altLang="en-US" sz="2000" dirty="0">
                <a:latin typeface="Calibri"/>
                <a:cs typeface="Calibri"/>
              </a:rPr>
              <a:t> </a:t>
            </a:r>
            <a:r>
              <a:rPr lang="it-IT" altLang="en-US" sz="2000" dirty="0" err="1">
                <a:latin typeface="Calibri"/>
                <a:cs typeface="Calibri"/>
              </a:rPr>
              <a:t>Ls</a:t>
            </a:r>
            <a:r>
              <a:rPr lang="it-IT" altLang="en-US" sz="2000" dirty="0">
                <a:latin typeface="Calibri"/>
                <a:cs typeface="Calibri"/>
              </a:rPr>
              <a:t>=92PF , Lg=143nH, </a:t>
            </a:r>
            <a:r>
              <a:rPr lang="it-IT" altLang="en-US" sz="2000" dirty="0" err="1">
                <a:latin typeface="Calibri"/>
                <a:cs typeface="Calibri"/>
              </a:rPr>
              <a:t>Cgs</a:t>
            </a:r>
            <a:r>
              <a:rPr lang="it-IT" altLang="en-US" sz="2000" dirty="0">
                <a:latin typeface="Calibri"/>
                <a:cs typeface="Calibri"/>
              </a:rPr>
              <a:t> = 42fF, </a:t>
            </a:r>
            <a:r>
              <a:rPr lang="it-IT" altLang="en-US" sz="2000" dirty="0" err="1">
                <a:latin typeface="Calibri"/>
                <a:cs typeface="Calibri"/>
              </a:rPr>
              <a:t>gm</a:t>
            </a:r>
            <a:r>
              <a:rPr lang="it-IT" altLang="en-US" sz="2000" dirty="0">
                <a:latin typeface="Calibri"/>
                <a:cs typeface="Calibri"/>
              </a:rPr>
              <a:t>=24ms </a:t>
            </a:r>
            <a:r>
              <a:rPr lang="it-IT" altLang="en-US" sz="2000" dirty="0" err="1">
                <a:latin typeface="Calibri"/>
                <a:cs typeface="Calibri"/>
              </a:rPr>
              <a:t>this</a:t>
            </a:r>
            <a:r>
              <a:rPr lang="it-IT" altLang="en-US" sz="2000" dirty="0">
                <a:latin typeface="Calibri"/>
                <a:cs typeface="Calibri"/>
              </a:rPr>
              <a:t> design </a:t>
            </a:r>
            <a:r>
              <a:rPr lang="it-IT" altLang="en-US" sz="2000" dirty="0" err="1">
                <a:latin typeface="Calibri"/>
                <a:cs typeface="Calibri"/>
              </a:rPr>
              <a:t>values</a:t>
            </a:r>
            <a:r>
              <a:rPr lang="it-IT" altLang="en-US" sz="2000" dirty="0">
                <a:latin typeface="Calibri"/>
                <a:cs typeface="Calibri"/>
              </a:rPr>
              <a:t> </a:t>
            </a:r>
            <a:r>
              <a:rPr lang="it-IT" altLang="en-US" sz="2000" dirty="0" err="1">
                <a:latin typeface="Calibri"/>
                <a:cs typeface="Calibri"/>
              </a:rPr>
              <a:t>give</a:t>
            </a:r>
            <a:r>
              <a:rPr lang="it-IT" altLang="en-US" sz="2000" dirty="0">
                <a:latin typeface="Calibri"/>
                <a:cs typeface="Calibri"/>
              </a:rPr>
              <a:t> good matching 1.77GHz </a:t>
            </a:r>
            <a:r>
              <a:rPr lang="it-IT" altLang="en-US" sz="2000" dirty="0" err="1">
                <a:latin typeface="Calibri"/>
                <a:cs typeface="Calibri"/>
              </a:rPr>
              <a:t>instead</a:t>
            </a:r>
            <a:r>
              <a:rPr lang="it-IT" altLang="en-US" sz="2000" dirty="0">
                <a:latin typeface="Calibri"/>
                <a:cs typeface="Calibri"/>
              </a:rPr>
              <a:t> of 2GHz so </a:t>
            </a:r>
            <a:r>
              <a:rPr lang="it-IT" altLang="en-US" sz="2000" dirty="0" err="1">
                <a:latin typeface="Calibri"/>
                <a:cs typeface="Calibri"/>
              </a:rPr>
              <a:t>there</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frequency </a:t>
            </a:r>
            <a:r>
              <a:rPr lang="it-IT" altLang="en-US" sz="2000" dirty="0" err="1">
                <a:latin typeface="Calibri"/>
                <a:cs typeface="Calibri"/>
              </a:rPr>
              <a:t>drift</a:t>
            </a:r>
            <a:r>
              <a:rPr lang="it-IT" altLang="en-US" sz="2000" dirty="0">
                <a:latin typeface="Calibri"/>
                <a:cs typeface="Calibri"/>
              </a:rPr>
              <a:t> </a:t>
            </a:r>
            <a:r>
              <a:rPr lang="it-IT" altLang="en-US" sz="2000" dirty="0" err="1">
                <a:latin typeface="Calibri"/>
                <a:cs typeface="Calibri"/>
              </a:rPr>
              <a:t>is</a:t>
            </a:r>
            <a:r>
              <a:rPr lang="it-IT" altLang="en-US" sz="2000" dirty="0">
                <a:latin typeface="Calibri"/>
                <a:cs typeface="Calibri"/>
              </a:rPr>
              <a:t> </a:t>
            </a:r>
            <a:r>
              <a:rPr lang="it-IT" altLang="en-US" sz="2000" dirty="0" err="1">
                <a:latin typeface="Calibri"/>
                <a:cs typeface="Calibri"/>
              </a:rPr>
              <a:t>happend</a:t>
            </a:r>
            <a:r>
              <a:rPr lang="it-IT" altLang="en-US" sz="2000" dirty="0">
                <a:latin typeface="Calibri"/>
                <a:cs typeface="Calibri"/>
              </a:rPr>
              <a:t> </a:t>
            </a: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a:p>
            <a:pPr>
              <a:spcBef>
                <a:spcPct val="0"/>
              </a:spcBef>
              <a:buNone/>
            </a:pPr>
            <a:endParaRPr lang="it-IT" altLang="en-US" sz="2000" dirty="0">
              <a:latin typeface="Calibri"/>
              <a:cs typeface="Calibri"/>
            </a:endParaRPr>
          </a:p>
        </p:txBody>
      </p:sp>
    </p:spTree>
    <p:extLst>
      <p:ext uri="{BB962C8B-B14F-4D97-AF65-F5344CB8AC3E}">
        <p14:creationId xmlns:p14="http://schemas.microsoft.com/office/powerpoint/2010/main" val="96613908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asellaDiTesto 4">
            <a:extLst>
              <a:ext uri="{FF2B5EF4-FFF2-40B4-BE49-F238E27FC236}">
                <a16:creationId xmlns:a16="http://schemas.microsoft.com/office/drawing/2014/main" id="{5D369755-1A0B-47C4-AA4F-2057C2FB0C1F}"/>
              </a:ext>
            </a:extLst>
          </p:cNvPr>
          <p:cNvSpPr txBox="1">
            <a:spLocks noChangeArrowheads="1"/>
          </p:cNvSpPr>
          <p:nvPr/>
        </p:nvSpPr>
        <p:spPr bwMode="auto">
          <a:xfrm>
            <a:off x="1116013" y="0"/>
            <a:ext cx="22209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b="1" i="1">
                <a:solidFill>
                  <a:srgbClr val="FF0000"/>
                </a:solidFill>
                <a:latin typeface="Calibri" panose="020F0502020204030204" pitchFamily="34" charset="0"/>
              </a:rPr>
              <a:t>Question #4</a:t>
            </a:r>
            <a:endParaRPr lang="it-IT" altLang="en-US" sz="800">
              <a:solidFill>
                <a:srgbClr val="FF0000"/>
              </a:solidFill>
              <a:latin typeface="Symbol" panose="05050102010706020507" pitchFamily="18" charset="2"/>
            </a:endParaRPr>
          </a:p>
        </p:txBody>
      </p:sp>
      <p:cxnSp>
        <p:nvCxnSpPr>
          <p:cNvPr id="18" name="Connettore 1 17">
            <a:extLst>
              <a:ext uri="{FF2B5EF4-FFF2-40B4-BE49-F238E27FC236}">
                <a16:creationId xmlns:a16="http://schemas.microsoft.com/office/drawing/2014/main" id="{35B0E642-FC2D-4A61-87AA-6688FCEAF43F}"/>
              </a:ext>
            </a:extLst>
          </p:cNvPr>
          <p:cNvCxnSpPr/>
          <p:nvPr/>
        </p:nvCxnSpPr>
        <p:spPr>
          <a:xfrm>
            <a:off x="0" y="690563"/>
            <a:ext cx="9144000" cy="4762"/>
          </a:xfrm>
          <a:prstGeom prst="line">
            <a:avLst/>
          </a:prstGeom>
          <a:ln w="76200">
            <a:solidFill>
              <a:srgbClr val="214F87"/>
            </a:solidFill>
          </a:ln>
        </p:spPr>
        <p:style>
          <a:lnRef idx="1">
            <a:schemeClr val="accent1"/>
          </a:lnRef>
          <a:fillRef idx="0">
            <a:schemeClr val="accent1"/>
          </a:fillRef>
          <a:effectRef idx="0">
            <a:schemeClr val="accent1"/>
          </a:effectRef>
          <a:fontRef idx="minor">
            <a:schemeClr val="tx1"/>
          </a:fontRef>
        </p:style>
      </p:cxnSp>
      <p:pic>
        <p:nvPicPr>
          <p:cNvPr id="26628" name="Immagine 15">
            <a:extLst>
              <a:ext uri="{FF2B5EF4-FFF2-40B4-BE49-F238E27FC236}">
                <a16:creationId xmlns:a16="http://schemas.microsoft.com/office/drawing/2014/main" id="{DDEFDF3A-4943-4A68-8552-51643967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9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CasellaDiTesto 26">
            <a:extLst>
              <a:ext uri="{FF2B5EF4-FFF2-40B4-BE49-F238E27FC236}">
                <a16:creationId xmlns:a16="http://schemas.microsoft.com/office/drawing/2014/main" id="{04D71711-AB2F-4441-A997-9B410600D3C2}"/>
              </a:ext>
            </a:extLst>
          </p:cNvPr>
          <p:cNvSpPr txBox="1">
            <a:spLocks noChangeArrowheads="1"/>
          </p:cNvSpPr>
          <p:nvPr/>
        </p:nvSpPr>
        <p:spPr bwMode="auto">
          <a:xfrm>
            <a:off x="3175" y="928688"/>
            <a:ext cx="8715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800" b="1">
                <a:solidFill>
                  <a:schemeClr val="bg1"/>
                </a:solidFill>
                <a:latin typeface="Calibri" panose="020F0502020204030204" pitchFamily="34" charset="0"/>
              </a:rPr>
              <a:t>Università degli </a:t>
            </a:r>
          </a:p>
          <a:p>
            <a:pPr>
              <a:spcBef>
                <a:spcPct val="0"/>
              </a:spcBef>
              <a:buFontTx/>
              <a:buNone/>
            </a:pPr>
            <a:r>
              <a:rPr lang="it-IT" altLang="en-US" sz="800" b="1">
                <a:solidFill>
                  <a:schemeClr val="bg1"/>
                </a:solidFill>
                <a:latin typeface="Calibri" panose="020F0502020204030204" pitchFamily="34" charset="0"/>
              </a:rPr>
              <a:t>Studi di Pavia</a:t>
            </a:r>
          </a:p>
        </p:txBody>
      </p:sp>
      <p:sp>
        <p:nvSpPr>
          <p:cNvPr id="26630" name="Slide Number Placeholder 2">
            <a:extLst>
              <a:ext uri="{FF2B5EF4-FFF2-40B4-BE49-F238E27FC236}">
                <a16:creationId xmlns:a16="http://schemas.microsoft.com/office/drawing/2014/main" id="{C8D82C7B-6B71-456C-8308-5370A2CFD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EA390547-CB9A-42E3-B8E2-83ACBCDBF4C8}" type="slidenum">
              <a:rPr lang="it-IT" altLang="en-US" sz="1400"/>
              <a:pPr>
                <a:spcBef>
                  <a:spcPct val="0"/>
                </a:spcBef>
                <a:buFontTx/>
                <a:buNone/>
              </a:pPr>
              <a:t>26</a:t>
            </a:fld>
            <a:endParaRPr lang="it-IT" altLang="en-US" sz="1400"/>
          </a:p>
        </p:txBody>
      </p:sp>
      <p:sp>
        <p:nvSpPr>
          <p:cNvPr id="26631" name="Rettangolo 2">
            <a:extLst>
              <a:ext uri="{FF2B5EF4-FFF2-40B4-BE49-F238E27FC236}">
                <a16:creationId xmlns:a16="http://schemas.microsoft.com/office/drawing/2014/main" id="{B7D8CB24-4DB2-4F2A-BEB3-4B24DB71E838}"/>
              </a:ext>
            </a:extLst>
          </p:cNvPr>
          <p:cNvSpPr>
            <a:spLocks noChangeArrowheads="1"/>
          </p:cNvSpPr>
          <p:nvPr/>
        </p:nvSpPr>
        <p:spPr bwMode="auto">
          <a:xfrm>
            <a:off x="911225" y="1146175"/>
            <a:ext cx="7889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en-US" sz="2400" b="1" dirty="0">
                <a:latin typeface="Calibri"/>
                <a:cs typeface="Calibri"/>
              </a:rPr>
              <a:t>Simulate the Complete Design of </a:t>
            </a:r>
            <a:r>
              <a:rPr lang="it-IT" altLang="en-US" sz="2400" b="1" dirty="0" err="1">
                <a:latin typeface="Calibri"/>
                <a:cs typeface="Calibri"/>
              </a:rPr>
              <a:t>your</a:t>
            </a:r>
            <a:r>
              <a:rPr lang="it-IT" altLang="en-US" sz="2400" b="1" dirty="0">
                <a:latin typeface="Calibri"/>
                <a:cs typeface="Calibri"/>
              </a:rPr>
              <a:t> LNA. Check input match, gain and </a:t>
            </a:r>
            <a:r>
              <a:rPr lang="it-IT" altLang="en-US" sz="2400" b="1" dirty="0" err="1">
                <a:latin typeface="Calibri"/>
                <a:cs typeface="Calibri"/>
              </a:rPr>
              <a:t>Noise</a:t>
            </a:r>
            <a:r>
              <a:rPr lang="it-IT" altLang="en-US" sz="2400" b="1" dirty="0">
                <a:latin typeface="Calibri"/>
                <a:cs typeface="Calibri"/>
              </a:rPr>
              <a:t> </a:t>
            </a:r>
            <a:r>
              <a:rPr lang="it-IT" altLang="en-US" sz="2400" b="1" dirty="0" err="1">
                <a:latin typeface="Calibri"/>
                <a:cs typeface="Calibri"/>
              </a:rPr>
              <a:t>Figure.Discuss</a:t>
            </a:r>
            <a:r>
              <a:rPr lang="it-IT" altLang="en-US" sz="2400" b="1" dirty="0">
                <a:latin typeface="Calibri"/>
                <a:cs typeface="Calibri"/>
              </a:rPr>
              <a:t> the </a:t>
            </a:r>
            <a:r>
              <a:rPr lang="it-IT" altLang="en-US" sz="2400" b="1" dirty="0" err="1">
                <a:latin typeface="Calibri"/>
                <a:cs typeface="Calibri"/>
              </a:rPr>
              <a:t>results</a:t>
            </a:r>
            <a:endParaRPr lang="it-IT" altLang="en-US" sz="2400" b="1" dirty="0">
              <a:latin typeface="Calibri"/>
              <a:cs typeface="Calibri"/>
            </a:endParaRPr>
          </a:p>
        </p:txBody>
      </p:sp>
      <p:pic>
        <p:nvPicPr>
          <p:cNvPr id="2" name="Picture 2" descr="Graphical user interface&#10;&#10;Description automatically generated">
            <a:extLst>
              <a:ext uri="{FF2B5EF4-FFF2-40B4-BE49-F238E27FC236}">
                <a16:creationId xmlns:a16="http://schemas.microsoft.com/office/drawing/2014/main" id="{31823415-98BE-40DE-B875-0552DB603275}"/>
              </a:ext>
            </a:extLst>
          </p:cNvPr>
          <p:cNvPicPr>
            <a:picLocks noChangeAspect="1"/>
          </p:cNvPicPr>
          <p:nvPr/>
        </p:nvPicPr>
        <p:blipFill>
          <a:blip r:embed="rId3"/>
          <a:stretch>
            <a:fillRect/>
          </a:stretch>
        </p:blipFill>
        <p:spPr>
          <a:xfrm>
            <a:off x="62475" y="2043638"/>
            <a:ext cx="9075845" cy="4815344"/>
          </a:xfrm>
          <a:prstGeom prst="rect">
            <a:avLst/>
          </a:prstGeom>
        </p:spPr>
      </p:pic>
    </p:spTree>
    <p:extLst>
      <p:ext uri="{BB962C8B-B14F-4D97-AF65-F5344CB8AC3E}">
        <p14:creationId xmlns:p14="http://schemas.microsoft.com/office/powerpoint/2010/main" val="215232159"/>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4292DFE9-C409-4B29-B6CD-C4FA3B2DF886}"/>
              </a:ext>
            </a:extLst>
          </p:cNvPr>
          <p:cNvSpPr>
            <a:spLocks noGrp="1" noChangeArrowheads="1"/>
          </p:cNvSpPr>
          <p:nvPr>
            <p:ph type="title" sz="quarter"/>
          </p:nvPr>
        </p:nvSpPr>
        <p:spPr>
          <a:xfrm>
            <a:off x="0" y="0"/>
            <a:ext cx="9144000" cy="692150"/>
          </a:xfrm>
        </p:spPr>
        <p:txBody>
          <a:bodyPr/>
          <a:lstStyle/>
          <a:p>
            <a:pPr eaLnBrk="1" hangingPunct="1"/>
            <a:r>
              <a:rPr lang="en-US" altLang="en-US" sz="3800" b="1">
                <a:solidFill>
                  <a:srgbClr val="FF0000"/>
                </a:solidFill>
                <a:latin typeface="Arial Narrow" panose="020B0606020202030204" pitchFamily="34" charset="0"/>
              </a:rPr>
              <a:t>Input transistor: W/L=100/0.1</a:t>
            </a:r>
          </a:p>
        </p:txBody>
      </p:sp>
      <p:sp>
        <p:nvSpPr>
          <p:cNvPr id="7171" name="Line 4">
            <a:extLst>
              <a:ext uri="{FF2B5EF4-FFF2-40B4-BE49-F238E27FC236}">
                <a16:creationId xmlns:a16="http://schemas.microsoft.com/office/drawing/2014/main" id="{687FD7F7-B79C-4AE1-88A5-128F026E0BE8}"/>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7172" name="Picture 4">
            <a:extLst>
              <a:ext uri="{FF2B5EF4-FFF2-40B4-BE49-F238E27FC236}">
                <a16:creationId xmlns:a16="http://schemas.microsoft.com/office/drawing/2014/main" id="{046CE5F2-53C0-4B16-9768-3E60D4637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010" t="15001" r="37399" b="30400"/>
          <a:stretch>
            <a:fillRect/>
          </a:stretch>
        </p:blipFill>
        <p:spPr bwMode="auto">
          <a:xfrm>
            <a:off x="1116013" y="836613"/>
            <a:ext cx="7127875"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AutoShape 37">
            <a:extLst>
              <a:ext uri="{FF2B5EF4-FFF2-40B4-BE49-F238E27FC236}">
                <a16:creationId xmlns:a16="http://schemas.microsoft.com/office/drawing/2014/main" id="{1B12091B-58A5-4240-8D94-847EBE8C054C}"/>
              </a:ext>
            </a:extLst>
          </p:cNvPr>
          <p:cNvSpPr>
            <a:spLocks noChangeArrowheads="1"/>
          </p:cNvSpPr>
          <p:nvPr/>
        </p:nvSpPr>
        <p:spPr bwMode="auto">
          <a:xfrm>
            <a:off x="2484438" y="4149725"/>
            <a:ext cx="936625" cy="1008063"/>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5CA1460-DB79-4E35-9BBE-9651982605DC}"/>
              </a:ext>
            </a:extLst>
          </p:cNvPr>
          <p:cNvSpPr>
            <a:spLocks noGrp="1" noChangeArrowheads="1"/>
          </p:cNvSpPr>
          <p:nvPr>
            <p:ph type="title"/>
          </p:nvPr>
        </p:nvSpPr>
        <p:spPr>
          <a:xfrm>
            <a:off x="685800" y="0"/>
            <a:ext cx="7772400" cy="692150"/>
          </a:xfrm>
        </p:spPr>
        <p:txBody>
          <a:bodyPr/>
          <a:lstStyle/>
          <a:p>
            <a:pPr eaLnBrk="1" hangingPunct="1"/>
            <a:r>
              <a:rPr lang="en-US" altLang="en-US" sz="3800" b="1">
                <a:solidFill>
                  <a:srgbClr val="FF0000"/>
                </a:solidFill>
                <a:latin typeface="Arial Narrow" panose="020B0606020202030204" pitchFamily="34" charset="0"/>
              </a:rPr>
              <a:t>DC sweep to find Ibias=4mA</a:t>
            </a:r>
          </a:p>
        </p:txBody>
      </p:sp>
      <p:sp>
        <p:nvSpPr>
          <p:cNvPr id="9219" name="Line 6">
            <a:extLst>
              <a:ext uri="{FF2B5EF4-FFF2-40B4-BE49-F238E27FC236}">
                <a16:creationId xmlns:a16="http://schemas.microsoft.com/office/drawing/2014/main" id="{CF92DD17-C808-466E-A0BB-7EB048F20648}"/>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9220" name="Picture 3">
            <a:extLst>
              <a:ext uri="{FF2B5EF4-FFF2-40B4-BE49-F238E27FC236}">
                <a16:creationId xmlns:a16="http://schemas.microsoft.com/office/drawing/2014/main" id="{ADB79502-4547-4AA3-96DC-92897DF68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885" t="18781" r="67007" b="23006"/>
          <a:stretch>
            <a:fillRect/>
          </a:stretch>
        </p:blipFill>
        <p:spPr bwMode="auto">
          <a:xfrm>
            <a:off x="539750" y="715963"/>
            <a:ext cx="3292475" cy="59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a:extLst>
              <a:ext uri="{FF2B5EF4-FFF2-40B4-BE49-F238E27FC236}">
                <a16:creationId xmlns:a16="http://schemas.microsoft.com/office/drawing/2014/main" id="{E8A799A2-3FF4-4615-9D55-F0BD34FB1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38" t="23401" r="38976" b="10800"/>
          <a:stretch>
            <a:fillRect/>
          </a:stretch>
        </p:blipFill>
        <p:spPr bwMode="auto">
          <a:xfrm>
            <a:off x="4067175" y="3141663"/>
            <a:ext cx="4608513" cy="379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
            <a:extLst>
              <a:ext uri="{FF2B5EF4-FFF2-40B4-BE49-F238E27FC236}">
                <a16:creationId xmlns:a16="http://schemas.microsoft.com/office/drawing/2014/main" id="{11F987CF-ADD7-4C65-A351-4331A5971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302" t="49126" r="20076" b="27077"/>
          <a:stretch>
            <a:fillRect/>
          </a:stretch>
        </p:blipFill>
        <p:spPr bwMode="auto">
          <a:xfrm>
            <a:off x="4102100" y="855663"/>
            <a:ext cx="4940300"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84EFB3-E2D4-47E0-ADC7-C2A310D524D7}"/>
              </a:ext>
            </a:extLst>
          </p:cNvPr>
          <p:cNvSpPr>
            <a:spLocks noGrp="1" noChangeArrowheads="1"/>
          </p:cNvSpPr>
          <p:nvPr>
            <p:ph type="title"/>
          </p:nvPr>
        </p:nvSpPr>
        <p:spPr>
          <a:xfrm>
            <a:off x="685800" y="0"/>
            <a:ext cx="7772400" cy="692150"/>
          </a:xfrm>
        </p:spPr>
        <p:txBody>
          <a:bodyPr/>
          <a:lstStyle/>
          <a:p>
            <a:pPr eaLnBrk="1" hangingPunct="1"/>
            <a:r>
              <a:rPr lang="en-US" altLang="en-US" sz="3600" b="1">
                <a:solidFill>
                  <a:srgbClr val="FF0000"/>
                </a:solidFill>
                <a:latin typeface="Arial Narrow" panose="020B0606020202030204" pitchFamily="34" charset="0"/>
              </a:rPr>
              <a:t>How to Choose Ls and Lg</a:t>
            </a:r>
            <a:endParaRPr lang="en-US" altLang="en-US" sz="3600" b="1">
              <a:solidFill>
                <a:srgbClr val="FF0000"/>
              </a:solidFill>
              <a:latin typeface="Symbol" panose="05050102010706020507" pitchFamily="18" charset="2"/>
            </a:endParaRPr>
          </a:p>
        </p:txBody>
      </p:sp>
      <p:sp>
        <p:nvSpPr>
          <p:cNvPr id="11267" name="Line 5">
            <a:extLst>
              <a:ext uri="{FF2B5EF4-FFF2-40B4-BE49-F238E27FC236}">
                <a16:creationId xmlns:a16="http://schemas.microsoft.com/office/drawing/2014/main" id="{FB79BA09-D2C4-4A9C-9A43-6410AAE8BF04}"/>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11268" name="Picture 3">
            <a:extLst>
              <a:ext uri="{FF2B5EF4-FFF2-40B4-BE49-F238E27FC236}">
                <a16:creationId xmlns:a16="http://schemas.microsoft.com/office/drawing/2014/main" id="{41AAB0D6-A47B-45E6-90EC-34D83E257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759" t="26199" r="54726" b="33200"/>
          <a:stretch>
            <a:fillRect/>
          </a:stretch>
        </p:blipFill>
        <p:spPr bwMode="auto">
          <a:xfrm>
            <a:off x="395288" y="836613"/>
            <a:ext cx="3889375"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a:extLst>
              <a:ext uri="{FF2B5EF4-FFF2-40B4-BE49-F238E27FC236}">
                <a16:creationId xmlns:a16="http://schemas.microsoft.com/office/drawing/2014/main" id="{7DEFE84C-4A19-46B0-8464-63523407A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651" t="34599" r="53149" b="16402"/>
          <a:stretch>
            <a:fillRect/>
          </a:stretch>
        </p:blipFill>
        <p:spPr bwMode="auto">
          <a:xfrm>
            <a:off x="4572000" y="1250950"/>
            <a:ext cx="4878388"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AutoShape 46">
            <a:extLst>
              <a:ext uri="{FF2B5EF4-FFF2-40B4-BE49-F238E27FC236}">
                <a16:creationId xmlns:a16="http://schemas.microsoft.com/office/drawing/2014/main" id="{BFE1F9F1-FE5D-45CF-80F6-6FF8EA611ED4}"/>
              </a:ext>
            </a:extLst>
          </p:cNvPr>
          <p:cNvSpPr>
            <a:spLocks noChangeArrowheads="1"/>
          </p:cNvSpPr>
          <p:nvPr/>
        </p:nvSpPr>
        <p:spPr bwMode="auto">
          <a:xfrm>
            <a:off x="4572000" y="2060575"/>
            <a:ext cx="2052638" cy="287338"/>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11271" name="AutoShape 46">
            <a:extLst>
              <a:ext uri="{FF2B5EF4-FFF2-40B4-BE49-F238E27FC236}">
                <a16:creationId xmlns:a16="http://schemas.microsoft.com/office/drawing/2014/main" id="{24DB3F61-4522-4257-85A3-E80E504A1004}"/>
              </a:ext>
            </a:extLst>
          </p:cNvPr>
          <p:cNvSpPr>
            <a:spLocks noChangeArrowheads="1"/>
          </p:cNvSpPr>
          <p:nvPr/>
        </p:nvSpPr>
        <p:spPr bwMode="auto">
          <a:xfrm>
            <a:off x="4500563" y="3916363"/>
            <a:ext cx="2052637" cy="233362"/>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12121118-FE08-4009-BB51-3145B3276FDF}"/>
              </a:ext>
            </a:extLst>
          </p:cNvPr>
          <p:cNvSpPr>
            <a:spLocks noGrp="1" noChangeArrowheads="1"/>
          </p:cNvSpPr>
          <p:nvPr>
            <p:ph type="title"/>
          </p:nvPr>
        </p:nvSpPr>
        <p:spPr>
          <a:xfrm>
            <a:off x="685800" y="0"/>
            <a:ext cx="7772400" cy="620713"/>
          </a:xfrm>
        </p:spPr>
        <p:txBody>
          <a:bodyPr/>
          <a:lstStyle/>
          <a:p>
            <a:pPr eaLnBrk="1" hangingPunct="1"/>
            <a:r>
              <a:rPr lang="en-US" altLang="en-US" sz="3600" b="1">
                <a:solidFill>
                  <a:srgbClr val="FF0000"/>
                </a:solidFill>
                <a:latin typeface="Arial Narrow" panose="020B0606020202030204" pitchFamily="34" charset="0"/>
              </a:rPr>
              <a:t>s-parameters simulation</a:t>
            </a:r>
          </a:p>
        </p:txBody>
      </p:sp>
      <p:sp>
        <p:nvSpPr>
          <p:cNvPr id="13315" name="Line 4">
            <a:extLst>
              <a:ext uri="{FF2B5EF4-FFF2-40B4-BE49-F238E27FC236}">
                <a16:creationId xmlns:a16="http://schemas.microsoft.com/office/drawing/2014/main" id="{6F9D71CE-A7DA-4F9A-93F8-A545107461AC}"/>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13316" name="Picture 3">
            <a:extLst>
              <a:ext uri="{FF2B5EF4-FFF2-40B4-BE49-F238E27FC236}">
                <a16:creationId xmlns:a16="http://schemas.microsoft.com/office/drawing/2014/main" id="{75A9415A-4163-4D2C-8DE7-D4522542F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763" t="35147" r="50032" b="13054"/>
          <a:stretch>
            <a:fillRect/>
          </a:stretch>
        </p:blipFill>
        <p:spPr bwMode="auto">
          <a:xfrm>
            <a:off x="1908175" y="779463"/>
            <a:ext cx="7056438"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2">
            <a:extLst>
              <a:ext uri="{FF2B5EF4-FFF2-40B4-BE49-F238E27FC236}">
                <a16:creationId xmlns:a16="http://schemas.microsoft.com/office/drawing/2014/main" id="{8AA1EA43-EF99-4AF9-858D-06656880B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563" t="16402" r="67325" b="22002"/>
          <a:stretch>
            <a:fillRect/>
          </a:stretch>
        </p:blipFill>
        <p:spPr bwMode="auto">
          <a:xfrm>
            <a:off x="14288" y="750888"/>
            <a:ext cx="3189287" cy="61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26">
            <a:extLst>
              <a:ext uri="{FF2B5EF4-FFF2-40B4-BE49-F238E27FC236}">
                <a16:creationId xmlns:a16="http://schemas.microsoft.com/office/drawing/2014/main" id="{5BA3AB68-C55D-4AEF-9410-33F87403089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124325" y="3444875"/>
            <a:ext cx="3630613" cy="1169988"/>
          </a:xfrm>
          <a:noFill/>
        </p:spPr>
      </p:pic>
      <p:sp>
        <p:nvSpPr>
          <p:cNvPr id="13319" name="AutoShape 28">
            <a:extLst>
              <a:ext uri="{FF2B5EF4-FFF2-40B4-BE49-F238E27FC236}">
                <a16:creationId xmlns:a16="http://schemas.microsoft.com/office/drawing/2014/main" id="{4CDB4CAD-DC8A-461F-BD12-B9E89592274F}"/>
              </a:ext>
            </a:extLst>
          </p:cNvPr>
          <p:cNvSpPr>
            <a:spLocks noChangeArrowheads="1"/>
          </p:cNvSpPr>
          <p:nvPr/>
        </p:nvSpPr>
        <p:spPr bwMode="auto">
          <a:xfrm>
            <a:off x="4010025" y="3416300"/>
            <a:ext cx="3744913" cy="1225550"/>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9B2A46-140F-4899-950D-FA9229496EBA}"/>
              </a:ext>
            </a:extLst>
          </p:cNvPr>
          <p:cNvSpPr>
            <a:spLocks noGrp="1" noChangeArrowheads="1"/>
          </p:cNvSpPr>
          <p:nvPr>
            <p:ph type="title"/>
          </p:nvPr>
        </p:nvSpPr>
        <p:spPr>
          <a:xfrm>
            <a:off x="0" y="0"/>
            <a:ext cx="9144000" cy="692150"/>
          </a:xfrm>
        </p:spPr>
        <p:txBody>
          <a:bodyPr/>
          <a:lstStyle/>
          <a:p>
            <a:pPr eaLnBrk="1" hangingPunct="1"/>
            <a:r>
              <a:rPr lang="en-US" altLang="en-US" sz="3600" b="1">
                <a:solidFill>
                  <a:srgbClr val="FF0000"/>
                </a:solidFill>
                <a:latin typeface="Arial Narrow" panose="020B0606020202030204" pitchFamily="34" charset="0"/>
              </a:rPr>
              <a:t>Adding the cascode</a:t>
            </a:r>
          </a:p>
        </p:txBody>
      </p:sp>
      <p:sp>
        <p:nvSpPr>
          <p:cNvPr id="15363" name="Line 3">
            <a:extLst>
              <a:ext uri="{FF2B5EF4-FFF2-40B4-BE49-F238E27FC236}">
                <a16:creationId xmlns:a16="http://schemas.microsoft.com/office/drawing/2014/main" id="{6472E0E7-F665-4A41-99D6-226FBA74A189}"/>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15364" name="Picture 2">
            <a:extLst>
              <a:ext uri="{FF2B5EF4-FFF2-40B4-BE49-F238E27FC236}">
                <a16:creationId xmlns:a16="http://schemas.microsoft.com/office/drawing/2014/main" id="{01EDD0C6-034D-4965-9998-85F33826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312" t="27400" r="30315" b="19402"/>
          <a:stretch>
            <a:fillRect/>
          </a:stretch>
        </p:blipFill>
        <p:spPr bwMode="auto">
          <a:xfrm>
            <a:off x="611188" y="836613"/>
            <a:ext cx="7777162"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AutoShape 9">
            <a:extLst>
              <a:ext uri="{FF2B5EF4-FFF2-40B4-BE49-F238E27FC236}">
                <a16:creationId xmlns:a16="http://schemas.microsoft.com/office/drawing/2014/main" id="{25B79EE1-75AE-4AE1-A412-5F0154FF496D}"/>
              </a:ext>
            </a:extLst>
          </p:cNvPr>
          <p:cNvSpPr>
            <a:spLocks noChangeArrowheads="1"/>
          </p:cNvSpPr>
          <p:nvPr/>
        </p:nvSpPr>
        <p:spPr bwMode="auto">
          <a:xfrm>
            <a:off x="4787900" y="2205038"/>
            <a:ext cx="1295400" cy="1079500"/>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4B5B27F-82C2-4EBA-A482-15AD31B7AB93}"/>
              </a:ext>
            </a:extLst>
          </p:cNvPr>
          <p:cNvSpPr>
            <a:spLocks noGrp="1" noChangeArrowheads="1"/>
          </p:cNvSpPr>
          <p:nvPr>
            <p:ph type="title"/>
          </p:nvPr>
        </p:nvSpPr>
        <p:spPr>
          <a:xfrm>
            <a:off x="0" y="0"/>
            <a:ext cx="9144000" cy="692150"/>
          </a:xfrm>
        </p:spPr>
        <p:txBody>
          <a:bodyPr/>
          <a:lstStyle/>
          <a:p>
            <a:pPr eaLnBrk="1" hangingPunct="1"/>
            <a:r>
              <a:rPr lang="en-US" altLang="en-US" sz="3600" b="1">
                <a:solidFill>
                  <a:srgbClr val="FF0000"/>
                </a:solidFill>
                <a:latin typeface="Arial Narrow" panose="020B0606020202030204" pitchFamily="34" charset="0"/>
              </a:rPr>
              <a:t>Transconductance Gain Simulation G</a:t>
            </a:r>
            <a:r>
              <a:rPr lang="en-US" altLang="en-US" sz="3600" b="1" baseline="-25000">
                <a:solidFill>
                  <a:srgbClr val="FF0000"/>
                </a:solidFill>
                <a:latin typeface="Arial Narrow" panose="020B0606020202030204" pitchFamily="34" charset="0"/>
              </a:rPr>
              <a:t>m</a:t>
            </a:r>
            <a:r>
              <a:rPr lang="en-US" altLang="en-US" sz="3600" b="1">
                <a:solidFill>
                  <a:srgbClr val="FF0000"/>
                </a:solidFill>
                <a:latin typeface="Arial Narrow" panose="020B0606020202030204" pitchFamily="34" charset="0"/>
              </a:rPr>
              <a:t>=Q</a:t>
            </a:r>
            <a:r>
              <a:rPr lang="en-US" altLang="en-US" sz="3600" b="1" baseline="-25000">
                <a:solidFill>
                  <a:srgbClr val="FF0000"/>
                </a:solidFill>
                <a:latin typeface="Arial Narrow" panose="020B0606020202030204" pitchFamily="34" charset="0"/>
              </a:rPr>
              <a:t>in</a:t>
            </a:r>
            <a:r>
              <a:rPr lang="en-US" altLang="en-US" sz="3600" b="1">
                <a:solidFill>
                  <a:srgbClr val="FF0000"/>
                </a:solidFill>
                <a:latin typeface="Arial Narrow" panose="020B0606020202030204" pitchFamily="34" charset="0"/>
              </a:rPr>
              <a:t>g</a:t>
            </a:r>
            <a:r>
              <a:rPr lang="en-US" altLang="en-US" sz="3600" b="1" baseline="-25000">
                <a:solidFill>
                  <a:srgbClr val="FF0000"/>
                </a:solidFill>
                <a:latin typeface="Arial Narrow" panose="020B0606020202030204" pitchFamily="34" charset="0"/>
              </a:rPr>
              <a:t>m</a:t>
            </a:r>
          </a:p>
        </p:txBody>
      </p:sp>
      <p:sp>
        <p:nvSpPr>
          <p:cNvPr id="17411" name="Line 3">
            <a:extLst>
              <a:ext uri="{FF2B5EF4-FFF2-40B4-BE49-F238E27FC236}">
                <a16:creationId xmlns:a16="http://schemas.microsoft.com/office/drawing/2014/main" id="{E13D8E0D-CF31-4E69-ACA5-64B031E473F6}"/>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17412" name="Picture 2">
            <a:extLst>
              <a:ext uri="{FF2B5EF4-FFF2-40B4-BE49-F238E27FC236}">
                <a16:creationId xmlns:a16="http://schemas.microsoft.com/office/drawing/2014/main" id="{E1DC36DE-AA6E-41F9-BD09-7E48E6E97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667" t="14999" r="68221" b="24802"/>
          <a:stretch>
            <a:fillRect/>
          </a:stretch>
        </p:blipFill>
        <p:spPr bwMode="auto">
          <a:xfrm>
            <a:off x="107950" y="846138"/>
            <a:ext cx="3095625"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3">
            <a:extLst>
              <a:ext uri="{FF2B5EF4-FFF2-40B4-BE49-F238E27FC236}">
                <a16:creationId xmlns:a16="http://schemas.microsoft.com/office/drawing/2014/main" id="{99E979F5-643F-4883-AAEB-D8DE18297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8425" t="34599" r="9837" b="15001"/>
          <a:stretch>
            <a:fillRect/>
          </a:stretch>
        </p:blipFill>
        <p:spPr bwMode="auto">
          <a:xfrm>
            <a:off x="3463925" y="2205038"/>
            <a:ext cx="55721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5DDAD98-7130-472D-A0C6-641777BA598B}"/>
              </a:ext>
            </a:extLst>
          </p:cNvPr>
          <p:cNvSpPr>
            <a:spLocks noGrp="1" noChangeArrowheads="1"/>
          </p:cNvSpPr>
          <p:nvPr>
            <p:ph type="title"/>
          </p:nvPr>
        </p:nvSpPr>
        <p:spPr>
          <a:xfrm>
            <a:off x="0" y="0"/>
            <a:ext cx="9144000" cy="692150"/>
          </a:xfrm>
        </p:spPr>
        <p:txBody>
          <a:bodyPr/>
          <a:lstStyle/>
          <a:p>
            <a:pPr eaLnBrk="1" hangingPunct="1"/>
            <a:r>
              <a:rPr lang="en-US" altLang="en-US" sz="3600" b="1">
                <a:solidFill>
                  <a:srgbClr val="FF0000"/>
                </a:solidFill>
                <a:latin typeface="Arial Narrow" panose="020B0606020202030204" pitchFamily="34" charset="0"/>
              </a:rPr>
              <a:t>RLC Load and Voltage Gain of the stage</a:t>
            </a:r>
            <a:endParaRPr lang="en-US" altLang="en-US" sz="3600" b="1" baseline="-25000">
              <a:solidFill>
                <a:srgbClr val="FF0000"/>
              </a:solidFill>
              <a:latin typeface="Arial Narrow" panose="020B0606020202030204" pitchFamily="34" charset="0"/>
            </a:endParaRPr>
          </a:p>
        </p:txBody>
      </p:sp>
      <p:sp>
        <p:nvSpPr>
          <p:cNvPr id="19459" name="Line 3">
            <a:extLst>
              <a:ext uri="{FF2B5EF4-FFF2-40B4-BE49-F238E27FC236}">
                <a16:creationId xmlns:a16="http://schemas.microsoft.com/office/drawing/2014/main" id="{53E8EEB1-5774-49AA-8BA9-2AF800129DA8}"/>
              </a:ext>
            </a:extLst>
          </p:cNvPr>
          <p:cNvSpPr>
            <a:spLocks noChangeShapeType="1"/>
          </p:cNvSpPr>
          <p:nvPr/>
        </p:nvSpPr>
        <p:spPr bwMode="auto">
          <a:xfrm>
            <a:off x="271463" y="685800"/>
            <a:ext cx="860107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ru-RU"/>
          </a:p>
        </p:txBody>
      </p:sp>
      <p:pic>
        <p:nvPicPr>
          <p:cNvPr id="19460" name="Picture 2">
            <a:extLst>
              <a:ext uri="{FF2B5EF4-FFF2-40B4-BE49-F238E27FC236}">
                <a16:creationId xmlns:a16="http://schemas.microsoft.com/office/drawing/2014/main" id="{A1D41F7C-29E7-4F01-B73C-57DBF6850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100" t="28999" r="33463" b="20601"/>
          <a:stretch>
            <a:fillRect/>
          </a:stretch>
        </p:blipFill>
        <p:spPr bwMode="auto">
          <a:xfrm>
            <a:off x="1042988" y="908050"/>
            <a:ext cx="73342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AutoShape 9">
            <a:extLst>
              <a:ext uri="{FF2B5EF4-FFF2-40B4-BE49-F238E27FC236}">
                <a16:creationId xmlns:a16="http://schemas.microsoft.com/office/drawing/2014/main" id="{604195D8-748C-41B5-8E78-91EF3655BC6C}"/>
              </a:ext>
            </a:extLst>
          </p:cNvPr>
          <p:cNvSpPr>
            <a:spLocks noChangeArrowheads="1"/>
          </p:cNvSpPr>
          <p:nvPr/>
        </p:nvSpPr>
        <p:spPr bwMode="auto">
          <a:xfrm>
            <a:off x="4932363" y="1268413"/>
            <a:ext cx="2160587" cy="865187"/>
          </a:xfrm>
          <a:prstGeom prst="roundRect">
            <a:avLst>
              <a:gd name="adj" fmla="val 16667"/>
            </a:avLst>
          </a:prstGeom>
          <a:noFill/>
          <a:ln w="635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Tree>
  </p:cSld>
  <p:clrMapOvr>
    <a:masterClrMapping/>
  </p:clrMapOvr>
  <p:transition>
    <p:zoom/>
  </p:transition>
</p:sld>
</file>

<file path=ppt/tags/tag1.xml><?xml version="1.0" encoding="utf-8"?>
<p:tagLst xmlns:a="http://schemas.openxmlformats.org/drawingml/2006/main" xmlns:r="http://schemas.openxmlformats.org/officeDocument/2006/relationships" xmlns:p="http://schemas.openxmlformats.org/presentationml/2006/main">
  <p:tag name="CLINAME" val="ၢၻၐၹၮႀႀၶၳၶၲၱ"/>
  <p:tag name="DATETIME" val="၁ြှ၁ြဿွှ၂ိိှွ၇ှွ၎ၚိဵၔၚၡးဿ၇ွံ"/>
  <p:tag name="DONEBY" val="ၠၡၩၺၮၿၰၼိႀၼႀၶၼ"/>
  <p:tag name="IPADDRESS" val="၎ၔၟၐၤၙဿဿ၁၃"/>
  <p:tag name="APPVER" val="၀ျွ"/>
  <p:tag name="RANDOM" val="13"/>
  <p:tag name="CHECKSUM" val="၁၃၆ှ"/>
</p:tagLst>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3941</TotalTime>
  <Words>345</Words>
  <Application>Microsoft Office PowerPoint</Application>
  <PresentationFormat>On-screen Show (4:3)</PresentationFormat>
  <Paragraphs>51</Paragraphs>
  <Slides>26</Slides>
  <Notes>10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Struttura predefinita</vt:lpstr>
      <vt:lpstr>PowerPoint Presentation</vt:lpstr>
      <vt:lpstr>Inductively degenerated LNA</vt:lpstr>
      <vt:lpstr>Input transistor: W/L=100/0.1</vt:lpstr>
      <vt:lpstr>DC sweep to find Ibias=4mA</vt:lpstr>
      <vt:lpstr>How to Choose Ls and Lg</vt:lpstr>
      <vt:lpstr>s-parameters simulation</vt:lpstr>
      <vt:lpstr>Adding the cascode</vt:lpstr>
      <vt:lpstr>Transconductance Gain Simulation Gm=Qingm</vt:lpstr>
      <vt:lpstr>RLC Load and Voltage Gain of the stage</vt:lpstr>
      <vt:lpstr>Noise Figure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0.18mm CMOS Direct Conversion Receiver Front-End for UMTS</dc:title>
  <dc:creator>Paolo</dc:creator>
  <cp:lastModifiedBy>Marco SOSIO</cp:lastModifiedBy>
  <cp:revision>972</cp:revision>
  <dcterms:created xsi:type="dcterms:W3CDTF">2002-05-21T21:45:38Z</dcterms:created>
  <dcterms:modified xsi:type="dcterms:W3CDTF">2021-05-10T21:13:56Z</dcterms:modified>
</cp:coreProperties>
</file>